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19"/>
  </p:notesMasterIdLst>
  <p:sldIdLst>
    <p:sldId id="260" r:id="rId2"/>
    <p:sldId id="307" r:id="rId3"/>
    <p:sldId id="293" r:id="rId4"/>
    <p:sldId id="296" r:id="rId5"/>
    <p:sldId id="297" r:id="rId6"/>
    <p:sldId id="298" r:id="rId7"/>
    <p:sldId id="299" r:id="rId8"/>
    <p:sldId id="295" r:id="rId9"/>
    <p:sldId id="301" r:id="rId10"/>
    <p:sldId id="257" r:id="rId11"/>
    <p:sldId id="258" r:id="rId12"/>
    <p:sldId id="259" r:id="rId13"/>
    <p:sldId id="304" r:id="rId14"/>
    <p:sldId id="305" r:id="rId15"/>
    <p:sldId id="302" r:id="rId16"/>
    <p:sldId id="294" r:id="rId17"/>
    <p:sldId id="261" r:id="rId1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23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098" autoAdjust="0"/>
    <p:restoredTop sz="92206" autoAdjust="0"/>
  </p:normalViewPr>
  <p:slideViewPr>
    <p:cSldViewPr snapToGrid="0">
      <p:cViewPr varScale="1">
        <p:scale>
          <a:sx n="84" d="100"/>
          <a:sy n="84" d="100"/>
        </p:scale>
        <p:origin x="125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linus\Desktop\Yonsei\2021&#45380;%204&#54617;&#45380;%201&#54617;&#44592;\&#44592;&#44228;&#54617;&#49845;&#48143;&#54532;&#47196;&#44536;&#47000;&#48141;\Instacart_dataset\aisles_analysis.csv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/>
              <a:t>Frequency of Aisle_id</a:t>
            </a:r>
            <a:endParaRPr lang="ko-KR" alt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aisles_analysis!$A$1:$A$134</c:f>
              <c:numCache>
                <c:formatCode>General</c:formatCode>
                <c:ptCount val="13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  <c:pt idx="77">
                  <c:v>78</c:v>
                </c:pt>
                <c:pt idx="78">
                  <c:v>79</c:v>
                </c:pt>
                <c:pt idx="79">
                  <c:v>80</c:v>
                </c:pt>
                <c:pt idx="80">
                  <c:v>81</c:v>
                </c:pt>
                <c:pt idx="81">
                  <c:v>82</c:v>
                </c:pt>
                <c:pt idx="82">
                  <c:v>83</c:v>
                </c:pt>
                <c:pt idx="83">
                  <c:v>84</c:v>
                </c:pt>
                <c:pt idx="84">
                  <c:v>85</c:v>
                </c:pt>
                <c:pt idx="85">
                  <c:v>86</c:v>
                </c:pt>
                <c:pt idx="86">
                  <c:v>87</c:v>
                </c:pt>
                <c:pt idx="87">
                  <c:v>88</c:v>
                </c:pt>
                <c:pt idx="88">
                  <c:v>89</c:v>
                </c:pt>
                <c:pt idx="89">
                  <c:v>90</c:v>
                </c:pt>
                <c:pt idx="90">
                  <c:v>91</c:v>
                </c:pt>
                <c:pt idx="91">
                  <c:v>92</c:v>
                </c:pt>
                <c:pt idx="92">
                  <c:v>93</c:v>
                </c:pt>
                <c:pt idx="93">
                  <c:v>94</c:v>
                </c:pt>
                <c:pt idx="94">
                  <c:v>95</c:v>
                </c:pt>
                <c:pt idx="95">
                  <c:v>96</c:v>
                </c:pt>
                <c:pt idx="96">
                  <c:v>97</c:v>
                </c:pt>
                <c:pt idx="97">
                  <c:v>98</c:v>
                </c:pt>
                <c:pt idx="98">
                  <c:v>99</c:v>
                </c:pt>
                <c:pt idx="99">
                  <c:v>100</c:v>
                </c:pt>
                <c:pt idx="100">
                  <c:v>101</c:v>
                </c:pt>
                <c:pt idx="101">
                  <c:v>102</c:v>
                </c:pt>
                <c:pt idx="102">
                  <c:v>103</c:v>
                </c:pt>
                <c:pt idx="103">
                  <c:v>104</c:v>
                </c:pt>
                <c:pt idx="104">
                  <c:v>105</c:v>
                </c:pt>
                <c:pt idx="105">
                  <c:v>106</c:v>
                </c:pt>
                <c:pt idx="106">
                  <c:v>107</c:v>
                </c:pt>
                <c:pt idx="107">
                  <c:v>108</c:v>
                </c:pt>
                <c:pt idx="108">
                  <c:v>109</c:v>
                </c:pt>
                <c:pt idx="109">
                  <c:v>110</c:v>
                </c:pt>
                <c:pt idx="110">
                  <c:v>111</c:v>
                </c:pt>
                <c:pt idx="111">
                  <c:v>112</c:v>
                </c:pt>
                <c:pt idx="112">
                  <c:v>113</c:v>
                </c:pt>
                <c:pt idx="113">
                  <c:v>114</c:v>
                </c:pt>
                <c:pt idx="114">
                  <c:v>115</c:v>
                </c:pt>
                <c:pt idx="115">
                  <c:v>116</c:v>
                </c:pt>
                <c:pt idx="116">
                  <c:v>117</c:v>
                </c:pt>
                <c:pt idx="117">
                  <c:v>118</c:v>
                </c:pt>
                <c:pt idx="118">
                  <c:v>119</c:v>
                </c:pt>
                <c:pt idx="119">
                  <c:v>120</c:v>
                </c:pt>
                <c:pt idx="120">
                  <c:v>121</c:v>
                </c:pt>
                <c:pt idx="121">
                  <c:v>122</c:v>
                </c:pt>
                <c:pt idx="122">
                  <c:v>123</c:v>
                </c:pt>
                <c:pt idx="123">
                  <c:v>124</c:v>
                </c:pt>
                <c:pt idx="124">
                  <c:v>125</c:v>
                </c:pt>
                <c:pt idx="125">
                  <c:v>126</c:v>
                </c:pt>
                <c:pt idx="126">
                  <c:v>127</c:v>
                </c:pt>
                <c:pt idx="127">
                  <c:v>128</c:v>
                </c:pt>
                <c:pt idx="128">
                  <c:v>129</c:v>
                </c:pt>
                <c:pt idx="129">
                  <c:v>130</c:v>
                </c:pt>
                <c:pt idx="130">
                  <c:v>131</c:v>
                </c:pt>
                <c:pt idx="131">
                  <c:v>132</c:v>
                </c:pt>
                <c:pt idx="132">
                  <c:v>133</c:v>
                </c:pt>
                <c:pt idx="133">
                  <c:v>134</c:v>
                </c:pt>
              </c:numCache>
            </c:numRef>
          </c:cat>
          <c:val>
            <c:numRef>
              <c:f>aisles_analysis!$B$1:$B$134</c:f>
              <c:numCache>
                <c:formatCode>General</c:formatCode>
                <c:ptCount val="134"/>
                <c:pt idx="0">
                  <c:v>71928</c:v>
                </c:pt>
                <c:pt idx="1">
                  <c:v>82491</c:v>
                </c:pt>
                <c:pt idx="2">
                  <c:v>456386</c:v>
                </c:pt>
                <c:pt idx="3">
                  <c:v>200687</c:v>
                </c:pt>
                <c:pt idx="4">
                  <c:v>62510</c:v>
                </c:pt>
                <c:pt idx="5">
                  <c:v>36291</c:v>
                </c:pt>
                <c:pt idx="6">
                  <c:v>33865</c:v>
                </c:pt>
                <c:pt idx="7">
                  <c:v>34871</c:v>
                </c:pt>
                <c:pt idx="8">
                  <c:v>218387</c:v>
                </c:pt>
                <c:pt idx="9">
                  <c:v>9172</c:v>
                </c:pt>
                <c:pt idx="10">
                  <c:v>26061</c:v>
                </c:pt>
                <c:pt idx="11">
                  <c:v>36727</c:v>
                </c:pt>
                <c:pt idx="12">
                  <c:v>99032</c:v>
                </c:pt>
                <c:pt idx="13">
                  <c:v>129474</c:v>
                </c:pt>
                <c:pt idx="14">
                  <c:v>20931</c:v>
                </c:pt>
                <c:pt idx="15">
                  <c:v>377741</c:v>
                </c:pt>
                <c:pt idx="16">
                  <c:v>326692</c:v>
                </c:pt>
                <c:pt idx="17">
                  <c:v>17368</c:v>
                </c:pt>
                <c:pt idx="18">
                  <c:v>245466</c:v>
                </c:pt>
                <c:pt idx="19">
                  <c:v>63749</c:v>
                </c:pt>
                <c:pt idx="20">
                  <c:v>979763</c:v>
                </c:pt>
                <c:pt idx="21">
                  <c:v>32013</c:v>
                </c:pt>
                <c:pt idx="22">
                  <c:v>163524</c:v>
                </c:pt>
                <c:pt idx="23">
                  <c:v>3642188</c:v>
                </c:pt>
                <c:pt idx="24">
                  <c:v>64059</c:v>
                </c:pt>
                <c:pt idx="25">
                  <c:v>207075</c:v>
                </c:pt>
                <c:pt idx="26">
                  <c:v>48657</c:v>
                </c:pt>
                <c:pt idx="27">
                  <c:v>35181</c:v>
                </c:pt>
                <c:pt idx="28">
                  <c:v>66926</c:v>
                </c:pt>
                <c:pt idx="29">
                  <c:v>74947</c:v>
                </c:pt>
                <c:pt idx="30">
                  <c:v>575881</c:v>
                </c:pt>
                <c:pt idx="31">
                  <c:v>276028</c:v>
                </c:pt>
                <c:pt idx="32">
                  <c:v>11798</c:v>
                </c:pt>
                <c:pt idx="33">
                  <c:v>71742</c:v>
                </c:pt>
                <c:pt idx="34">
                  <c:v>129514</c:v>
                </c:pt>
                <c:pt idx="35">
                  <c:v>254317</c:v>
                </c:pt>
                <c:pt idx="36">
                  <c:v>498425</c:v>
                </c:pt>
                <c:pt idx="37">
                  <c:v>390299</c:v>
                </c:pt>
                <c:pt idx="38">
                  <c:v>29642</c:v>
                </c:pt>
                <c:pt idx="39">
                  <c:v>34303</c:v>
                </c:pt>
                <c:pt idx="40">
                  <c:v>63421</c:v>
                </c:pt>
                <c:pt idx="41">
                  <c:v>99369</c:v>
                </c:pt>
                <c:pt idx="42">
                  <c:v>113015</c:v>
                </c:pt>
                <c:pt idx="43">
                  <c:v>8974</c:v>
                </c:pt>
                <c:pt idx="44">
                  <c:v>300567</c:v>
                </c:pt>
                <c:pt idx="45">
                  <c:v>22664</c:v>
                </c:pt>
                <c:pt idx="46">
                  <c:v>45059</c:v>
                </c:pt>
                <c:pt idx="47">
                  <c:v>71860</c:v>
                </c:pt>
                <c:pt idx="48">
                  <c:v>118437</c:v>
                </c:pt>
                <c:pt idx="49">
                  <c:v>175757</c:v>
                </c:pt>
                <c:pt idx="50">
                  <c:v>108691</c:v>
                </c:pt>
                <c:pt idx="51">
                  <c:v>232763</c:v>
                </c:pt>
                <c:pt idx="52">
                  <c:v>318002</c:v>
                </c:pt>
                <c:pt idx="53">
                  <c:v>242996</c:v>
                </c:pt>
                <c:pt idx="54">
                  <c:v>10344</c:v>
                </c:pt>
                <c:pt idx="55">
                  <c:v>24605</c:v>
                </c:pt>
                <c:pt idx="56">
                  <c:v>101959</c:v>
                </c:pt>
                <c:pt idx="57">
                  <c:v>40208</c:v>
                </c:pt>
                <c:pt idx="58">
                  <c:v>270314</c:v>
                </c:pt>
                <c:pt idx="59">
                  <c:v>32081</c:v>
                </c:pt>
                <c:pt idx="60">
                  <c:v>234065</c:v>
                </c:pt>
                <c:pt idx="61">
                  <c:v>30558</c:v>
                </c:pt>
                <c:pt idx="62">
                  <c:v>144189</c:v>
                </c:pt>
                <c:pt idx="63">
                  <c:v>103615</c:v>
                </c:pt>
                <c:pt idx="64">
                  <c:v>36599</c:v>
                </c:pt>
                <c:pt idx="65">
                  <c:v>166607</c:v>
                </c:pt>
                <c:pt idx="66">
                  <c:v>355685</c:v>
                </c:pt>
                <c:pt idx="67">
                  <c:v>17205</c:v>
                </c:pt>
                <c:pt idx="68">
                  <c:v>346464</c:v>
                </c:pt>
                <c:pt idx="69">
                  <c:v>26873</c:v>
                </c:pt>
                <c:pt idx="70">
                  <c:v>37691</c:v>
                </c:pt>
                <c:pt idx="71">
                  <c:v>222049</c:v>
                </c:pt>
                <c:pt idx="72">
                  <c:v>12169</c:v>
                </c:pt>
                <c:pt idx="73">
                  <c:v>94927</c:v>
                </c:pt>
                <c:pt idx="74">
                  <c:v>94354</c:v>
                </c:pt>
                <c:pt idx="75">
                  <c:v>15901</c:v>
                </c:pt>
                <c:pt idx="76">
                  <c:v>357537</c:v>
                </c:pt>
                <c:pt idx="77">
                  <c:v>458838</c:v>
                </c:pt>
                <c:pt idx="78">
                  <c:v>162218</c:v>
                </c:pt>
                <c:pt idx="79">
                  <c:v>14815</c:v>
                </c:pt>
                <c:pt idx="80">
                  <c:v>297037</c:v>
                </c:pt>
                <c:pt idx="81">
                  <c:v>8160</c:v>
                </c:pt>
                <c:pt idx="82">
                  <c:v>3418021</c:v>
                </c:pt>
                <c:pt idx="83">
                  <c:v>891015</c:v>
                </c:pt>
                <c:pt idx="84">
                  <c:v>65946</c:v>
                </c:pt>
                <c:pt idx="85">
                  <c:v>452134</c:v>
                </c:pt>
                <c:pt idx="86">
                  <c:v>17514</c:v>
                </c:pt>
                <c:pt idx="87">
                  <c:v>289400</c:v>
                </c:pt>
                <c:pt idx="88">
                  <c:v>99331</c:v>
                </c:pt>
                <c:pt idx="89">
                  <c:v>21214</c:v>
                </c:pt>
                <c:pt idx="90">
                  <c:v>638253</c:v>
                </c:pt>
                <c:pt idx="91">
                  <c:v>382456</c:v>
                </c:pt>
                <c:pt idx="92">
                  <c:v>250770</c:v>
                </c:pt>
                <c:pt idx="93">
                  <c:v>249341</c:v>
                </c:pt>
                <c:pt idx="94">
                  <c:v>67046</c:v>
                </c:pt>
                <c:pt idx="95">
                  <c:v>395130</c:v>
                </c:pt>
                <c:pt idx="96">
                  <c:v>23692</c:v>
                </c:pt>
                <c:pt idx="97">
                  <c:v>333933</c:v>
                </c:pt>
                <c:pt idx="98">
                  <c:v>87197</c:v>
                </c:pt>
                <c:pt idx="99">
                  <c:v>69145</c:v>
                </c:pt>
                <c:pt idx="100">
                  <c:v>19851</c:v>
                </c:pt>
                <c:pt idx="101">
                  <c:v>8581</c:v>
                </c:pt>
                <c:pt idx="102">
                  <c:v>11202</c:v>
                </c:pt>
                <c:pt idx="103">
                  <c:v>212092</c:v>
                </c:pt>
                <c:pt idx="104">
                  <c:v>106089</c:v>
                </c:pt>
                <c:pt idx="105">
                  <c:v>305655</c:v>
                </c:pt>
                <c:pt idx="106">
                  <c:v>722470</c:v>
                </c:pt>
                <c:pt idx="107">
                  <c:v>308007</c:v>
                </c:pt>
                <c:pt idx="108">
                  <c:v>10164</c:v>
                </c:pt>
                <c:pt idx="109">
                  <c:v>112639</c:v>
                </c:pt>
                <c:pt idx="110">
                  <c:v>43348</c:v>
                </c:pt>
                <c:pt idx="111">
                  <c:v>584834</c:v>
                </c:pt>
                <c:pt idx="112">
                  <c:v>4853</c:v>
                </c:pt>
                <c:pt idx="113">
                  <c:v>118477</c:v>
                </c:pt>
                <c:pt idx="114">
                  <c:v>841533</c:v>
                </c:pt>
                <c:pt idx="115">
                  <c:v>522654</c:v>
                </c:pt>
                <c:pt idx="116">
                  <c:v>306487</c:v>
                </c:pt>
                <c:pt idx="117">
                  <c:v>10872</c:v>
                </c:pt>
                <c:pt idx="118">
                  <c:v>19319</c:v>
                </c:pt>
                <c:pt idx="119">
                  <c:v>1452343</c:v>
                </c:pt>
                <c:pt idx="120">
                  <c:v>377586</c:v>
                </c:pt>
                <c:pt idx="121">
                  <c:v>70887</c:v>
                </c:pt>
                <c:pt idx="122">
                  <c:v>1765313</c:v>
                </c:pt>
                <c:pt idx="123">
                  <c:v>28102</c:v>
                </c:pt>
                <c:pt idx="124">
                  <c:v>35590</c:v>
                </c:pt>
                <c:pt idx="125">
                  <c:v>19753</c:v>
                </c:pt>
                <c:pt idx="126">
                  <c:v>40768</c:v>
                </c:pt>
                <c:pt idx="127">
                  <c:v>193297</c:v>
                </c:pt>
                <c:pt idx="128">
                  <c:v>194582</c:v>
                </c:pt>
                <c:pt idx="129">
                  <c:v>158164</c:v>
                </c:pt>
                <c:pt idx="130">
                  <c:v>266637</c:v>
                </c:pt>
                <c:pt idx="131">
                  <c:v>6168</c:v>
                </c:pt>
                <c:pt idx="132">
                  <c:v>18683</c:v>
                </c:pt>
                <c:pt idx="133">
                  <c:v>11198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AAB-401C-82B5-BB36744D6FA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44489840"/>
        <c:axId val="1744495248"/>
      </c:barChart>
      <c:catAx>
        <c:axId val="174448984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ko-KR"/>
                  <a:t>Aisle_id</a:t>
                </a:r>
                <a:endParaRPr lang="ko-KR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744495248"/>
        <c:crosses val="autoZero"/>
        <c:auto val="0"/>
        <c:lblAlgn val="ctr"/>
        <c:lblOffset val="100"/>
        <c:noMultiLvlLbl val="0"/>
      </c:catAx>
      <c:valAx>
        <c:axId val="17444952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ko-KR"/>
                  <a:t>Count</a:t>
                </a:r>
                <a:endParaRPr lang="ko-KR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74448984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3D3CE8-1EA4-4539-9D55-E58CC48677D0}" type="datetimeFigureOut">
              <a:rPr lang="ko-KR" altLang="en-US" smtClean="0"/>
              <a:t>2021-04-16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2A4664-183C-4BE7-B983-E543D2813E0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00976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2A4664-183C-4BE7-B983-E543D2813E0C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36046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2A4664-183C-4BE7-B983-E543D2813E0C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3915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Apriori</a:t>
            </a:r>
            <a:r>
              <a:rPr lang="en-US" altLang="ko-KR" dirty="0"/>
              <a:t> algorithm = To calculate C3 using L2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Improved </a:t>
            </a:r>
            <a:r>
              <a:rPr lang="en-US" altLang="ko-KR" dirty="0" err="1"/>
              <a:t>Apriori</a:t>
            </a:r>
            <a:r>
              <a:rPr lang="en-US" altLang="ko-KR" dirty="0"/>
              <a:t> algorithm = To calculate C3 using L1</a:t>
            </a:r>
            <a:endParaRPr lang="ko-KR" altLang="en-US" dirty="0"/>
          </a:p>
          <a:p>
            <a:endParaRPr lang="en-US" altLang="ko-KR" dirty="0"/>
          </a:p>
          <a:p>
            <a:r>
              <a:rPr lang="en-US" altLang="ko-KR" dirty="0"/>
              <a:t>Eliminate the candidates that are infrequent or their support are less than the </a:t>
            </a:r>
            <a:r>
              <a:rPr lang="en-US" altLang="ko-KR" dirty="0" err="1"/>
              <a:t>min_sup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2A4664-183C-4BE7-B983-E543D2813E0C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90183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앞에 데이터 처리 방식이랑 합치거나 </a:t>
            </a:r>
            <a:r>
              <a:rPr lang="ko-KR" altLang="en-US" dirty="0" err="1"/>
              <a:t>해야할듯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2A4664-183C-4BE7-B983-E543D2813E0C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31955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영상은 시작과 동시에 </a:t>
            </a:r>
            <a:r>
              <a:rPr lang="ko-KR" altLang="en-US" dirty="0" err="1"/>
              <a:t>틀어놓아도</a:t>
            </a:r>
            <a:r>
              <a:rPr lang="ko-KR" altLang="en-US" dirty="0"/>
              <a:t> 무관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RMFS</a:t>
            </a:r>
            <a:r>
              <a:rPr lang="ko-KR" altLang="en-US" dirty="0"/>
              <a:t>는 물류</a:t>
            </a:r>
            <a:r>
              <a:rPr lang="en-US" altLang="ko-KR" dirty="0"/>
              <a:t>(Logistics) </a:t>
            </a:r>
            <a:r>
              <a:rPr lang="ko-KR" altLang="en-US" dirty="0"/>
              <a:t>산업에서 사람 대신 모바일 로봇을 이용하는 시스템으로</a:t>
            </a:r>
            <a:r>
              <a:rPr lang="en-US" altLang="ko-KR" dirty="0"/>
              <a:t>, </a:t>
            </a:r>
            <a:r>
              <a:rPr lang="en-US" altLang="ko-KR" dirty="0" err="1"/>
              <a:t>untact</a:t>
            </a:r>
            <a:r>
              <a:rPr lang="en-US" altLang="ko-KR" dirty="0"/>
              <a:t> tech</a:t>
            </a:r>
            <a:r>
              <a:rPr lang="ko-KR" altLang="en-US" dirty="0"/>
              <a:t>로서 각광받고 있음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기본적으로 물품을 </a:t>
            </a:r>
            <a:r>
              <a:rPr lang="en-US" altLang="ko-KR" dirty="0"/>
              <a:t>replenishment</a:t>
            </a:r>
            <a:r>
              <a:rPr lang="ko-KR" altLang="en-US" dirty="0"/>
              <a:t>에서 </a:t>
            </a:r>
            <a:r>
              <a:rPr lang="en-US" altLang="ko-KR" dirty="0"/>
              <a:t>storage</a:t>
            </a:r>
            <a:r>
              <a:rPr lang="ko-KR" altLang="en-US" dirty="0"/>
              <a:t>로</a:t>
            </a:r>
            <a:r>
              <a:rPr lang="en-US" altLang="ko-KR" dirty="0"/>
              <a:t>, storage</a:t>
            </a:r>
            <a:r>
              <a:rPr lang="ko-KR" altLang="en-US" dirty="0"/>
              <a:t>에서 </a:t>
            </a:r>
            <a:r>
              <a:rPr lang="en-US" altLang="ko-KR" dirty="0"/>
              <a:t>pick up station</a:t>
            </a:r>
            <a:r>
              <a:rPr lang="ko-KR" altLang="en-US" dirty="0"/>
              <a:t>으로 이동시키는 일련의 과정에 대한 알고리즘을 모두 포함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이 프로젝트에서 하고자 하는 목표는</a:t>
            </a:r>
            <a:endParaRPr lang="en-US" altLang="ko-KR" dirty="0"/>
          </a:p>
          <a:p>
            <a:r>
              <a:rPr lang="en-US" altLang="ko-KR" dirty="0"/>
              <a:t>-&gt; </a:t>
            </a:r>
            <a:r>
              <a:rPr lang="ko-KR" altLang="en-US" dirty="0"/>
              <a:t>두가지 설명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영상한번 더 재생</a:t>
            </a:r>
            <a:r>
              <a:rPr lang="en-US" altLang="ko-KR" dirty="0"/>
              <a:t>) </a:t>
            </a:r>
            <a:r>
              <a:rPr lang="ko-KR" altLang="en-US" dirty="0"/>
              <a:t>이러한 목적을 </a:t>
            </a:r>
            <a:r>
              <a:rPr lang="en-US" altLang="ko-KR" dirty="0" err="1"/>
              <a:t>RAWSim</a:t>
            </a:r>
            <a:r>
              <a:rPr lang="en-US" altLang="ko-KR" dirty="0"/>
              <a:t>-O </a:t>
            </a:r>
            <a:r>
              <a:rPr lang="ko-KR" altLang="en-US" dirty="0"/>
              <a:t>이라는 프로그램을 통해 달성하고자 함</a:t>
            </a:r>
            <a:endParaRPr lang="en-US" altLang="ko-KR" dirty="0"/>
          </a:p>
          <a:p>
            <a:pPr marL="171450" indent="-171450">
              <a:buFontTx/>
              <a:buChar char="-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2A4664-183C-4BE7-B983-E543D2813E0C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39964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간단하게 설명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아래쪽 그림에서 각 마크가 무엇인지 </a:t>
            </a:r>
            <a:r>
              <a:rPr lang="en-US" altLang="ko-KR" dirty="0"/>
              <a:t>(4</a:t>
            </a:r>
            <a:r>
              <a:rPr lang="ko-KR" altLang="en-US" dirty="0"/>
              <a:t>가지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en-US" altLang="ko-KR" dirty="0"/>
              <a:t>RMFS</a:t>
            </a:r>
            <a:r>
              <a:rPr lang="ko-KR" altLang="en-US" dirty="0"/>
              <a:t>에는 여러가지 계층별 알고리즘이 들어가는데</a:t>
            </a:r>
            <a:r>
              <a:rPr lang="en-US" altLang="ko-KR" dirty="0"/>
              <a:t>, (</a:t>
            </a:r>
            <a:r>
              <a:rPr lang="ko-KR" altLang="en-US" dirty="0"/>
              <a:t>넘기기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2A4664-183C-4BE7-B983-E543D2813E0C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23007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RPS</a:t>
            </a:r>
            <a:r>
              <a:rPr lang="ko-KR" altLang="en-US" dirty="0"/>
              <a:t>는 </a:t>
            </a:r>
            <a:r>
              <a:rPr lang="en-US" altLang="ko-KR" dirty="0"/>
              <a:t>assign</a:t>
            </a:r>
            <a:r>
              <a:rPr lang="ko-KR" altLang="en-US" dirty="0"/>
              <a:t>된 </a:t>
            </a:r>
            <a:r>
              <a:rPr lang="en-US" altLang="ko-KR" dirty="0"/>
              <a:t>order</a:t>
            </a:r>
            <a:r>
              <a:rPr lang="ko-KR" altLang="en-US" dirty="0"/>
              <a:t>를 수행하기 위해 어떤 </a:t>
            </a:r>
            <a:r>
              <a:rPr lang="en-US" altLang="ko-KR" dirty="0"/>
              <a:t>pod</a:t>
            </a:r>
            <a:r>
              <a:rPr lang="ko-KR" altLang="en-US" dirty="0"/>
              <a:t>를</a:t>
            </a:r>
            <a:r>
              <a:rPr lang="en-US" altLang="ko-KR" dirty="0"/>
              <a:t> </a:t>
            </a:r>
            <a:r>
              <a:rPr lang="ko-KR" altLang="en-US" dirty="0"/>
              <a:t>가져올지 정하는 알고리즘이다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Dataset</a:t>
            </a:r>
            <a:r>
              <a:rPr lang="ko-KR" altLang="en-US" dirty="0"/>
              <a:t>를 바탕으로  </a:t>
            </a:r>
            <a:r>
              <a:rPr lang="en-US" altLang="ko-KR" dirty="0"/>
              <a:t>association analysis</a:t>
            </a:r>
            <a:r>
              <a:rPr lang="ko-KR" altLang="en-US" dirty="0"/>
              <a:t>를 한 분류를 통해 포드에 아이템을 저장하고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새로운 </a:t>
            </a:r>
            <a:r>
              <a:rPr lang="en-US" altLang="ko-KR" dirty="0"/>
              <a:t>Replenishment </a:t>
            </a:r>
            <a:r>
              <a:rPr lang="ko-KR" altLang="en-US" dirty="0"/>
              <a:t>혹은 </a:t>
            </a:r>
            <a:r>
              <a:rPr lang="en-US" altLang="ko-KR" dirty="0"/>
              <a:t>pick order</a:t>
            </a:r>
            <a:r>
              <a:rPr lang="ko-KR" altLang="en-US" dirty="0"/>
              <a:t>가 왔을 때 분류에 맞게 </a:t>
            </a:r>
            <a:r>
              <a:rPr lang="en-US" altLang="ko-KR" dirty="0"/>
              <a:t>pod</a:t>
            </a:r>
            <a:r>
              <a:rPr lang="ko-KR" altLang="en-US" dirty="0"/>
              <a:t>를 가져와서 저장하는 방식이다</a:t>
            </a:r>
            <a:r>
              <a:rPr lang="en-US" altLang="ko-KR" dirty="0"/>
              <a:t>. 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2A4664-183C-4BE7-B983-E543D2813E0C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26583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RPS </a:t>
            </a:r>
            <a:r>
              <a:rPr lang="ko-KR" altLang="en-US" dirty="0"/>
              <a:t>상세 설명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RAWSim</a:t>
            </a:r>
            <a:r>
              <a:rPr lang="en-US" altLang="ko-KR" dirty="0"/>
              <a:t>-O</a:t>
            </a:r>
            <a:r>
              <a:rPr lang="ko-KR" altLang="en-US" dirty="0"/>
              <a:t>에는 </a:t>
            </a:r>
            <a:r>
              <a:rPr lang="en-US" altLang="ko-KR" dirty="0"/>
              <a:t>pod</a:t>
            </a:r>
            <a:r>
              <a:rPr lang="ko-KR" altLang="en-US" dirty="0"/>
              <a:t>에 저장하는 </a:t>
            </a:r>
            <a:r>
              <a:rPr lang="en-US" altLang="ko-KR" dirty="0"/>
              <a:t>item</a:t>
            </a:r>
            <a:r>
              <a:rPr lang="ko-KR" altLang="en-US" dirty="0"/>
              <a:t>들이 설정에 맞게 들어가도록 되어있음</a:t>
            </a:r>
            <a:endParaRPr lang="en-US" altLang="ko-KR" dirty="0"/>
          </a:p>
          <a:p>
            <a:r>
              <a:rPr lang="ko-KR" altLang="en-US" dirty="0"/>
              <a:t>또한 기존 </a:t>
            </a:r>
            <a:r>
              <a:rPr lang="en-US" altLang="ko-KR" dirty="0"/>
              <a:t>RPS</a:t>
            </a:r>
            <a:r>
              <a:rPr lang="ko-KR" altLang="en-US" dirty="0"/>
              <a:t>는 </a:t>
            </a:r>
            <a:r>
              <a:rPr lang="en-US" altLang="ko-KR" dirty="0"/>
              <a:t>5</a:t>
            </a:r>
            <a:r>
              <a:rPr lang="ko-KR" altLang="en-US" dirty="0"/>
              <a:t>가지의 </a:t>
            </a:r>
            <a:r>
              <a:rPr lang="en-US" altLang="ko-KR" dirty="0"/>
              <a:t>rule</a:t>
            </a:r>
            <a:r>
              <a:rPr lang="ko-KR" altLang="en-US" dirty="0"/>
              <a:t>들이 있지만 </a:t>
            </a:r>
            <a:r>
              <a:rPr lang="en-US" altLang="ko-KR" dirty="0"/>
              <a:t>item</a:t>
            </a:r>
            <a:r>
              <a:rPr lang="ko-KR" altLang="en-US" dirty="0"/>
              <a:t>의 </a:t>
            </a:r>
            <a:r>
              <a:rPr lang="en-US" altLang="ko-KR" dirty="0"/>
              <a:t>similarity</a:t>
            </a:r>
            <a:r>
              <a:rPr lang="ko-KR" altLang="en-US" dirty="0"/>
              <a:t>를 고려한 방법은 없음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기존에 수행된 연구는 다음과 같은 </a:t>
            </a:r>
            <a:r>
              <a:rPr lang="en-US" altLang="ko-KR" dirty="0"/>
              <a:t>paper</a:t>
            </a:r>
            <a:r>
              <a:rPr lang="ko-KR" altLang="en-US" dirty="0"/>
              <a:t>가 있는데</a:t>
            </a:r>
            <a:r>
              <a:rPr lang="en-US" altLang="ko-KR" dirty="0"/>
              <a:t> </a:t>
            </a:r>
          </a:p>
          <a:p>
            <a:r>
              <a:rPr lang="ko-KR" altLang="en-US" dirty="0"/>
              <a:t>저자가 그림과 같이 </a:t>
            </a:r>
            <a:r>
              <a:rPr lang="en-US" altLang="ko-KR" dirty="0"/>
              <a:t>simple</a:t>
            </a:r>
            <a:r>
              <a:rPr lang="ko-KR" altLang="en-US" dirty="0"/>
              <a:t>한 가정을 통해 연구를 수행함</a:t>
            </a:r>
            <a:endParaRPr lang="en-US" altLang="ko-KR" dirty="0"/>
          </a:p>
          <a:p>
            <a:r>
              <a:rPr lang="ko-KR" altLang="en-US" dirty="0"/>
              <a:t>알고리즘 테스트만 하였고</a:t>
            </a:r>
            <a:r>
              <a:rPr lang="en-US" altLang="ko-KR" dirty="0"/>
              <a:t>, </a:t>
            </a:r>
            <a:r>
              <a:rPr lang="ko-KR" altLang="en-US" dirty="0"/>
              <a:t>데이터셋을 가지고 한 연구는 없음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따라서 데이터 셋을 통해 </a:t>
            </a:r>
            <a:r>
              <a:rPr lang="en-US" altLang="ko-KR" dirty="0"/>
              <a:t>item</a:t>
            </a:r>
            <a:r>
              <a:rPr lang="ko-KR" altLang="en-US" dirty="0"/>
              <a:t>의 </a:t>
            </a:r>
            <a:r>
              <a:rPr lang="en-US" altLang="ko-KR" dirty="0"/>
              <a:t>similarity</a:t>
            </a:r>
            <a:r>
              <a:rPr lang="ko-KR" altLang="en-US" dirty="0"/>
              <a:t>를 고려한 </a:t>
            </a:r>
            <a:r>
              <a:rPr lang="en-US" altLang="ko-KR" dirty="0"/>
              <a:t>Association</a:t>
            </a:r>
            <a:r>
              <a:rPr lang="ko-KR" altLang="en-US" dirty="0"/>
              <a:t>을 찾고 이를 바탕으로 </a:t>
            </a:r>
            <a:r>
              <a:rPr lang="en-US" altLang="ko-KR" dirty="0"/>
              <a:t>item</a:t>
            </a:r>
            <a:r>
              <a:rPr lang="ko-KR" altLang="en-US" dirty="0"/>
              <a:t>을 </a:t>
            </a:r>
            <a:r>
              <a:rPr lang="en-US" altLang="ko-KR" dirty="0"/>
              <a:t>pod</a:t>
            </a:r>
            <a:r>
              <a:rPr lang="ko-KR" altLang="en-US" dirty="0"/>
              <a:t>에 배정하고 저장하고자 함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2A4664-183C-4BE7-B983-E543D2813E0C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33932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PSA</a:t>
            </a:r>
            <a:r>
              <a:rPr lang="ko-KR" altLang="en-US" dirty="0"/>
              <a:t>는 </a:t>
            </a:r>
            <a:r>
              <a:rPr lang="en-US" altLang="ko-KR" dirty="0"/>
              <a:t>pick</a:t>
            </a:r>
            <a:r>
              <a:rPr lang="ko-KR" altLang="en-US" dirty="0"/>
              <a:t>과 </a:t>
            </a:r>
            <a:r>
              <a:rPr lang="en-US" altLang="ko-KR" dirty="0"/>
              <a:t>replenishment</a:t>
            </a:r>
            <a:r>
              <a:rPr lang="ko-KR" altLang="en-US" dirty="0"/>
              <a:t>에서 </a:t>
            </a:r>
            <a:r>
              <a:rPr lang="en-US" altLang="ko-KR" dirty="0"/>
              <a:t>order</a:t>
            </a:r>
            <a:r>
              <a:rPr lang="ko-KR" altLang="en-US" dirty="0"/>
              <a:t>를 수행하고 어느 곳에 </a:t>
            </a:r>
            <a:r>
              <a:rPr lang="en-US" altLang="ko-KR" dirty="0"/>
              <a:t>pod</a:t>
            </a:r>
            <a:r>
              <a:rPr lang="ko-KR" altLang="en-US" dirty="0"/>
              <a:t>를</a:t>
            </a:r>
            <a:r>
              <a:rPr lang="en-US" altLang="ko-KR" dirty="0"/>
              <a:t> </a:t>
            </a:r>
            <a:r>
              <a:rPr lang="ko-KR" altLang="en-US" dirty="0"/>
              <a:t>놓을지 정하는 알고리즘이다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데이터 셋을 통해 </a:t>
            </a:r>
            <a:r>
              <a:rPr lang="en-US" altLang="ko-KR" dirty="0"/>
              <a:t>item</a:t>
            </a:r>
            <a:r>
              <a:rPr lang="ko-KR" altLang="en-US" dirty="0"/>
              <a:t>의 </a:t>
            </a:r>
            <a:r>
              <a:rPr lang="en-US" altLang="ko-KR" dirty="0"/>
              <a:t>frequency</a:t>
            </a:r>
            <a:r>
              <a:rPr lang="ko-KR" altLang="en-US" dirty="0"/>
              <a:t>를 분석하여 </a:t>
            </a:r>
            <a:r>
              <a:rPr lang="en-US" altLang="ko-KR" dirty="0"/>
              <a:t>option 1, 2, 3 </a:t>
            </a:r>
            <a:r>
              <a:rPr lang="ko-KR" altLang="en-US" dirty="0"/>
              <a:t>중 어느 위치에 놓으면 효율적일지 정하는 과정이다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2A4664-183C-4BE7-B983-E543D2813E0C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85265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2A4664-183C-4BE7-B983-E543D2813E0C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23546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우리의 </a:t>
            </a:r>
            <a:r>
              <a:rPr lang="en-US" altLang="ko-KR" dirty="0"/>
              <a:t>project</a:t>
            </a:r>
            <a:r>
              <a:rPr lang="ko-KR" altLang="en-US" dirty="0"/>
              <a:t>의 전체적인 </a:t>
            </a:r>
            <a:r>
              <a:rPr lang="en-US" altLang="ko-KR" dirty="0"/>
              <a:t>process</a:t>
            </a:r>
            <a:r>
              <a:rPr lang="ko-KR" altLang="en-US" dirty="0"/>
              <a:t>는 다음과 같음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Kaggle</a:t>
            </a:r>
            <a:r>
              <a:rPr lang="ko-KR" altLang="en-US" dirty="0"/>
              <a:t>에서 얻은 데이터셋을 통해 </a:t>
            </a:r>
            <a:r>
              <a:rPr lang="en-US" altLang="ko-KR" dirty="0"/>
              <a:t>Association</a:t>
            </a:r>
            <a:r>
              <a:rPr lang="ko-KR" altLang="en-US" dirty="0"/>
              <a:t> 분석을 통해 얻은 결과를 </a:t>
            </a:r>
            <a:r>
              <a:rPr lang="en-US" altLang="ko-KR" dirty="0"/>
              <a:t>RPS </a:t>
            </a:r>
            <a:r>
              <a:rPr lang="ko-KR" altLang="en-US" dirty="0"/>
              <a:t>알고리즘에 반영하고자 함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또한 데이터에서 </a:t>
            </a:r>
            <a:r>
              <a:rPr lang="en-US" altLang="ko-KR" dirty="0"/>
              <a:t>item</a:t>
            </a:r>
            <a:r>
              <a:rPr lang="ko-KR" altLang="en-US" dirty="0"/>
              <a:t>의 </a:t>
            </a:r>
            <a:r>
              <a:rPr lang="en-US" altLang="ko-KR" dirty="0"/>
              <a:t>frequency</a:t>
            </a:r>
            <a:r>
              <a:rPr lang="ko-KR" altLang="en-US" dirty="0"/>
              <a:t>를 바탕으로 </a:t>
            </a:r>
            <a:r>
              <a:rPr lang="en-US" altLang="ko-KR" dirty="0"/>
              <a:t>PSA </a:t>
            </a:r>
            <a:r>
              <a:rPr lang="ko-KR" altLang="en-US" dirty="0"/>
              <a:t>알고리즘을 수정하여</a:t>
            </a:r>
            <a:endParaRPr lang="en-US" altLang="ko-KR" dirty="0"/>
          </a:p>
          <a:p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각각의 경우에 대해 </a:t>
            </a:r>
            <a:r>
              <a:rPr lang="en-US" altLang="ko-KR" dirty="0"/>
              <a:t>Simulation</a:t>
            </a:r>
            <a:r>
              <a:rPr lang="ko-KR" altLang="en-US" dirty="0"/>
              <a:t>을 </a:t>
            </a:r>
            <a:r>
              <a:rPr lang="ko-KR" altLang="en-US" b="0" dirty="0"/>
              <a:t>하여 </a:t>
            </a:r>
            <a:r>
              <a:rPr lang="en-US" altLang="ko-KR" b="0" dirty="0"/>
              <a:t>total </a:t>
            </a:r>
            <a:r>
              <a:rPr lang="en-US" altLang="ko-KR" b="0" dirty="0">
                <a:solidFill>
                  <a:srgbClr val="FF0000"/>
                </a:solidFill>
              </a:rPr>
              <a:t>time</a:t>
            </a:r>
            <a:r>
              <a:rPr lang="en-US" altLang="ko-KR" b="0" dirty="0"/>
              <a:t> &amp;  total </a:t>
            </a:r>
            <a:r>
              <a:rPr lang="en-US" altLang="ko-KR" b="0" dirty="0">
                <a:solidFill>
                  <a:srgbClr val="FF0000"/>
                </a:solidFill>
              </a:rPr>
              <a:t>throughput</a:t>
            </a:r>
            <a:r>
              <a:rPr lang="ko-KR" altLang="en-US" b="0" dirty="0">
                <a:solidFill>
                  <a:srgbClr val="FF0000"/>
                </a:solidFill>
              </a:rPr>
              <a:t>을 비교하고자 함</a:t>
            </a:r>
            <a:endParaRPr lang="en-US" altLang="ko-KR" b="0" dirty="0">
              <a:solidFill>
                <a:srgbClr val="FF0000"/>
              </a:solidFill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2A4664-183C-4BE7-B983-E543D2813E0C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25139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Too much products : classified categories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2A4664-183C-4BE7-B983-E543D2813E0C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4085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62398" y="2018413"/>
            <a:ext cx="5429250" cy="590962"/>
          </a:xfrm>
        </p:spPr>
        <p:txBody>
          <a:bodyPr anchor="b">
            <a:normAutofit/>
          </a:bodyPr>
          <a:lstStyle>
            <a:lvl1pPr algn="ctr">
              <a:defRPr sz="280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0674" y="2895518"/>
            <a:ext cx="6858000" cy="1044712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42063" y="6590932"/>
            <a:ext cx="2057400" cy="365125"/>
          </a:xfrm>
        </p:spPr>
        <p:txBody>
          <a:bodyPr/>
          <a:lstStyle/>
          <a:p>
            <a:fld id="{A7E60D0F-AD51-4083-94B3-5363C3B422DB}" type="datetime1">
              <a:rPr lang="ko-KR" altLang="en-US" smtClean="0"/>
              <a:t>2021-04-16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6664" y="6207284"/>
            <a:ext cx="3086100" cy="36512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548323" y="6589359"/>
            <a:ext cx="2057400" cy="365125"/>
          </a:xfrm>
        </p:spPr>
        <p:txBody>
          <a:bodyPr/>
          <a:lstStyle>
            <a:lvl1pPr algn="ctr">
              <a:defRPr>
                <a:solidFill>
                  <a:srgbClr val="0023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fld id="{A1806F79-321D-440B-81D1-3409D93E33A7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7" name="Google Shape;11;p2">
            <a:extLst>
              <a:ext uri="{FF2B5EF4-FFF2-40B4-BE49-F238E27FC236}">
                <a16:creationId xmlns:a16="http://schemas.microsoft.com/office/drawing/2014/main" id="{61B45930-36EB-4F7D-A6F6-A48AA1E25043}"/>
              </a:ext>
            </a:extLst>
          </p:cNvPr>
          <p:cNvSpPr txBox="1"/>
          <p:nvPr userDrawn="1"/>
        </p:nvSpPr>
        <p:spPr>
          <a:xfrm>
            <a:off x="-43643" y="6595300"/>
            <a:ext cx="3229495" cy="253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 i="1" u="none" strike="noStrike" cap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Machine Learning and Control System Lab.</a:t>
            </a:r>
            <a:endParaRPr sz="1050" b="1" i="1" u="none" strike="noStrike" cap="none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13;p2">
            <a:extLst>
              <a:ext uri="{FF2B5EF4-FFF2-40B4-BE49-F238E27FC236}">
                <a16:creationId xmlns:a16="http://schemas.microsoft.com/office/drawing/2014/main" id="{7E81E3A1-F8B5-4D8C-BABA-0B339E930B6E}"/>
              </a:ext>
            </a:extLst>
          </p:cNvPr>
          <p:cNvSpPr/>
          <p:nvPr userDrawn="1"/>
        </p:nvSpPr>
        <p:spPr>
          <a:xfrm>
            <a:off x="136664" y="771430"/>
            <a:ext cx="8866020" cy="113045"/>
          </a:xfrm>
          <a:prstGeom prst="roundRect">
            <a:avLst>
              <a:gd name="adj" fmla="val 50000"/>
            </a:avLst>
          </a:prstGeom>
          <a:solidFill>
            <a:srgbClr val="0023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" name="Google Shape;14;p2">
            <a:extLst>
              <a:ext uri="{FF2B5EF4-FFF2-40B4-BE49-F238E27FC236}">
                <a16:creationId xmlns:a16="http://schemas.microsoft.com/office/drawing/2014/main" id="{4192BB97-E729-447C-9CAB-5D3C5192922D}"/>
              </a:ext>
            </a:extLst>
          </p:cNvPr>
          <p:cNvSpPr/>
          <p:nvPr userDrawn="1"/>
        </p:nvSpPr>
        <p:spPr>
          <a:xfrm>
            <a:off x="136664" y="771430"/>
            <a:ext cx="1268730" cy="113045"/>
          </a:xfrm>
          <a:prstGeom prst="roundRect">
            <a:avLst>
              <a:gd name="adj" fmla="val 50000"/>
            </a:avLst>
          </a:prstGeom>
          <a:solidFill>
            <a:srgbClr val="77777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15;p2">
            <a:extLst>
              <a:ext uri="{FF2B5EF4-FFF2-40B4-BE49-F238E27FC236}">
                <a16:creationId xmlns:a16="http://schemas.microsoft.com/office/drawing/2014/main" id="{116A1066-98E0-44FA-ABD7-342D4E57874F}"/>
              </a:ext>
            </a:extLst>
          </p:cNvPr>
          <p:cNvSpPr/>
          <p:nvPr userDrawn="1"/>
        </p:nvSpPr>
        <p:spPr>
          <a:xfrm>
            <a:off x="136664" y="6523821"/>
            <a:ext cx="8866020" cy="113045"/>
          </a:xfrm>
          <a:prstGeom prst="roundRect">
            <a:avLst>
              <a:gd name="adj" fmla="val 50000"/>
            </a:avLst>
          </a:prstGeom>
          <a:solidFill>
            <a:srgbClr val="0023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" name="Google Shape;16;p2">
            <a:extLst>
              <a:ext uri="{FF2B5EF4-FFF2-40B4-BE49-F238E27FC236}">
                <a16:creationId xmlns:a16="http://schemas.microsoft.com/office/drawing/2014/main" id="{2A224E34-A85E-479B-8B6B-E8351C06638C}"/>
              </a:ext>
            </a:extLst>
          </p:cNvPr>
          <p:cNvSpPr/>
          <p:nvPr userDrawn="1"/>
        </p:nvSpPr>
        <p:spPr>
          <a:xfrm>
            <a:off x="6302502" y="6523820"/>
            <a:ext cx="2700182" cy="113046"/>
          </a:xfrm>
          <a:prstGeom prst="roundRect">
            <a:avLst>
              <a:gd name="adj" fmla="val 50000"/>
            </a:avLst>
          </a:prstGeom>
          <a:solidFill>
            <a:srgbClr val="77777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" name="Line 4">
            <a:extLst>
              <a:ext uri="{FF2B5EF4-FFF2-40B4-BE49-F238E27FC236}">
                <a16:creationId xmlns:a16="http://schemas.microsoft.com/office/drawing/2014/main" id="{59342C5D-F2CB-4CAA-B813-BD3CF5FE07EE}"/>
              </a:ext>
            </a:extLst>
          </p:cNvPr>
          <p:cNvSpPr/>
          <p:nvPr userDrawn="1"/>
        </p:nvSpPr>
        <p:spPr>
          <a:xfrm>
            <a:off x="1347496" y="2718035"/>
            <a:ext cx="6459055" cy="0"/>
          </a:xfrm>
          <a:prstGeom prst="line">
            <a:avLst/>
          </a:prstGeom>
          <a:ln w="19080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" name="Line 5">
            <a:extLst>
              <a:ext uri="{FF2B5EF4-FFF2-40B4-BE49-F238E27FC236}">
                <a16:creationId xmlns:a16="http://schemas.microsoft.com/office/drawing/2014/main" id="{EE2582D7-E98F-49FB-8870-B9D449BC66D6}"/>
              </a:ext>
            </a:extLst>
          </p:cNvPr>
          <p:cNvSpPr/>
          <p:nvPr userDrawn="1"/>
        </p:nvSpPr>
        <p:spPr>
          <a:xfrm>
            <a:off x="1337448" y="1905563"/>
            <a:ext cx="6469103" cy="0"/>
          </a:xfrm>
          <a:prstGeom prst="line">
            <a:avLst/>
          </a:prstGeom>
          <a:ln w="19080">
            <a:solidFill>
              <a:schemeClr val="accent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9" name="Picture 2">
            <a:extLst>
              <a:ext uri="{FF2B5EF4-FFF2-40B4-BE49-F238E27FC236}">
                <a16:creationId xmlns:a16="http://schemas.microsoft.com/office/drawing/2014/main" id="{DE2B20AF-976A-49B2-A416-91498D8B78DF}"/>
              </a:ext>
            </a:extLst>
          </p:cNvPr>
          <p:cNvPicPr/>
          <p:nvPr userDrawn="1"/>
        </p:nvPicPr>
        <p:blipFill>
          <a:blip r:embed="rId2"/>
          <a:stretch/>
        </p:blipFill>
        <p:spPr>
          <a:xfrm>
            <a:off x="2953075" y="3836374"/>
            <a:ext cx="3237840" cy="1063800"/>
          </a:xfrm>
          <a:prstGeom prst="rect">
            <a:avLst/>
          </a:prstGeom>
          <a:ln>
            <a:noFill/>
          </a:ln>
          <a:effectLst>
            <a:reflection blurRad="6350" stA="52000" endA="300" endPos="35000" dir="5400000" sy="-100000" algn="bl" rotWithShape="0"/>
          </a:effectLst>
        </p:spPr>
      </p:pic>
      <p:sp>
        <p:nvSpPr>
          <p:cNvPr id="24" name="텍스트 개체 틀 23">
            <a:extLst>
              <a:ext uri="{FF2B5EF4-FFF2-40B4-BE49-F238E27FC236}">
                <a16:creationId xmlns:a16="http://schemas.microsoft.com/office/drawing/2014/main" id="{20C2A6AB-4778-4053-AF5E-8F10DC2E227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40674" y="5360154"/>
            <a:ext cx="6858000" cy="415867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690632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3EFE6-2546-40C4-ADE5-8273D9D089B1}" type="datetime1">
              <a:rPr lang="ko-KR" altLang="en-US" smtClean="0"/>
              <a:t>2021-04-16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06F79-321D-440B-81D1-3409D93E33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32741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0DA6CE-142C-475B-9F6C-CF331CCB75BC}" type="datetime1">
              <a:rPr lang="ko-KR" altLang="en-US" smtClean="0"/>
              <a:t>2021-04-16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06F79-321D-440B-81D1-3409D93E33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28515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7086600" y="6567194"/>
            <a:ext cx="2057400" cy="365125"/>
          </a:xfrm>
        </p:spPr>
        <p:txBody>
          <a:bodyPr/>
          <a:lstStyle/>
          <a:p>
            <a:pPr algn="r"/>
            <a:fld id="{5E6E78F3-B9B3-41C4-9CC7-01C5D5308963}" type="datetime1">
              <a:rPr lang="ko-KR" altLang="en-US" smtClean="0"/>
              <a:t>2021-04-16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36664" y="6311473"/>
            <a:ext cx="3086100" cy="212349"/>
          </a:xfrm>
        </p:spPr>
        <p:txBody>
          <a:bodyPr/>
          <a:lstStyle>
            <a:lvl1pPr algn="l">
              <a:defRPr sz="110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3540974" y="6565457"/>
            <a:ext cx="2057400" cy="365125"/>
          </a:xfrm>
        </p:spPr>
        <p:txBody>
          <a:bodyPr/>
          <a:lstStyle>
            <a:lvl1pPr algn="ctr">
              <a:defRPr>
                <a:solidFill>
                  <a:srgbClr val="002366"/>
                </a:solidFill>
              </a:defRPr>
            </a:lvl1pPr>
          </a:lstStyle>
          <a:p>
            <a:fld id="{A1806F79-321D-440B-81D1-3409D93E33A7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5" name="Google Shape;11;p2">
            <a:extLst>
              <a:ext uri="{FF2B5EF4-FFF2-40B4-BE49-F238E27FC236}">
                <a16:creationId xmlns:a16="http://schemas.microsoft.com/office/drawing/2014/main" id="{6FC8D03F-13BE-4D5D-8D1A-E89552F79992}"/>
              </a:ext>
            </a:extLst>
          </p:cNvPr>
          <p:cNvSpPr txBox="1"/>
          <p:nvPr userDrawn="1"/>
        </p:nvSpPr>
        <p:spPr>
          <a:xfrm>
            <a:off x="-43642" y="6595300"/>
            <a:ext cx="3229495" cy="253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 i="1" u="none" strike="noStrike" cap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Machine Learning and Control System Lab.</a:t>
            </a:r>
            <a:endParaRPr sz="1050" b="1" i="1" u="none" strike="noStrike" cap="none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13;p2">
            <a:extLst>
              <a:ext uri="{FF2B5EF4-FFF2-40B4-BE49-F238E27FC236}">
                <a16:creationId xmlns:a16="http://schemas.microsoft.com/office/drawing/2014/main" id="{8F0309B9-54DC-4C03-B7C2-D00951015245}"/>
              </a:ext>
            </a:extLst>
          </p:cNvPr>
          <p:cNvSpPr/>
          <p:nvPr userDrawn="1"/>
        </p:nvSpPr>
        <p:spPr>
          <a:xfrm>
            <a:off x="136664" y="771432"/>
            <a:ext cx="8866020" cy="113045"/>
          </a:xfrm>
          <a:prstGeom prst="roundRect">
            <a:avLst>
              <a:gd name="adj" fmla="val 50000"/>
            </a:avLst>
          </a:prstGeom>
          <a:solidFill>
            <a:srgbClr val="0023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" name="Google Shape;14;p2">
            <a:extLst>
              <a:ext uri="{FF2B5EF4-FFF2-40B4-BE49-F238E27FC236}">
                <a16:creationId xmlns:a16="http://schemas.microsoft.com/office/drawing/2014/main" id="{BBA63A3D-3BA0-4605-84E5-B1A67DEF061A}"/>
              </a:ext>
            </a:extLst>
          </p:cNvPr>
          <p:cNvSpPr/>
          <p:nvPr userDrawn="1"/>
        </p:nvSpPr>
        <p:spPr>
          <a:xfrm>
            <a:off x="136664" y="771432"/>
            <a:ext cx="1268730" cy="113045"/>
          </a:xfrm>
          <a:prstGeom prst="roundRect">
            <a:avLst>
              <a:gd name="adj" fmla="val 50000"/>
            </a:avLst>
          </a:prstGeom>
          <a:solidFill>
            <a:srgbClr val="77777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Google Shape;15;p2">
            <a:extLst>
              <a:ext uri="{FF2B5EF4-FFF2-40B4-BE49-F238E27FC236}">
                <a16:creationId xmlns:a16="http://schemas.microsoft.com/office/drawing/2014/main" id="{88FD42F9-D8A4-4B98-8F11-EBE6A9C807CC}"/>
              </a:ext>
            </a:extLst>
          </p:cNvPr>
          <p:cNvSpPr/>
          <p:nvPr userDrawn="1"/>
        </p:nvSpPr>
        <p:spPr>
          <a:xfrm>
            <a:off x="136664" y="6523823"/>
            <a:ext cx="8866020" cy="113045"/>
          </a:xfrm>
          <a:prstGeom prst="roundRect">
            <a:avLst>
              <a:gd name="adj" fmla="val 50000"/>
            </a:avLst>
          </a:prstGeom>
          <a:solidFill>
            <a:srgbClr val="0023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" name="Google Shape;16;p2">
            <a:extLst>
              <a:ext uri="{FF2B5EF4-FFF2-40B4-BE49-F238E27FC236}">
                <a16:creationId xmlns:a16="http://schemas.microsoft.com/office/drawing/2014/main" id="{24151BB4-C2EE-427F-AA76-FE3A32E4C9CA}"/>
              </a:ext>
            </a:extLst>
          </p:cNvPr>
          <p:cNvSpPr/>
          <p:nvPr userDrawn="1"/>
        </p:nvSpPr>
        <p:spPr>
          <a:xfrm>
            <a:off x="6302503" y="6523820"/>
            <a:ext cx="2700182" cy="113046"/>
          </a:xfrm>
          <a:prstGeom prst="roundRect">
            <a:avLst>
              <a:gd name="adj" fmla="val 50000"/>
            </a:avLst>
          </a:prstGeom>
          <a:solidFill>
            <a:srgbClr val="77777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제목 9">
            <a:extLst>
              <a:ext uri="{FF2B5EF4-FFF2-40B4-BE49-F238E27FC236}">
                <a16:creationId xmlns:a16="http://schemas.microsoft.com/office/drawing/2014/main" id="{2BEEFABF-3226-4CCE-80FF-49CF46D89B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664" y="132652"/>
            <a:ext cx="7886700" cy="665018"/>
          </a:xfrm>
        </p:spPr>
        <p:txBody>
          <a:bodyPr>
            <a:normAutofit/>
          </a:bodyPr>
          <a:lstStyle>
            <a:lvl1pPr>
              <a:defRPr sz="280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9C3C9132-5B1E-48DC-916B-2EDD68EA61B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07964" y="955956"/>
            <a:ext cx="8794721" cy="3182937"/>
          </a:xfrm>
        </p:spPr>
        <p:txBody>
          <a:bodyPr>
            <a:normAutofit/>
          </a:bodyPr>
          <a:lstStyle>
            <a:lvl1pPr marL="228600" indent="-228600">
              <a:buFont typeface="Wingdings" panose="05000000000000000000" pitchFamily="2" charset="2"/>
              <a:buChar char="v"/>
              <a:defRPr sz="180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  <a:lvl2pPr marL="685800" indent="-228600">
              <a:buFont typeface="Wingdings" panose="05000000000000000000" pitchFamily="2" charset="2"/>
              <a:buChar char="ü"/>
              <a:defRPr sz="180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2pPr>
            <a:lvl3pPr marL="1143000" indent="-228600">
              <a:buFont typeface="Calibri" panose="020F0502020204030204" pitchFamily="34" charset="0"/>
              <a:buChar char="‒"/>
              <a:defRPr sz="180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3pPr>
            <a:lvl4pPr>
              <a:defRPr sz="180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4pPr>
            <a:lvl5pPr>
              <a:defRPr sz="180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5pPr>
          </a:lstStyle>
          <a:p>
            <a:pPr lvl="0"/>
            <a:r>
              <a:rPr lang="ko-KR" altLang="en-US" dirty="0"/>
              <a:t> 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</p:spTree>
    <p:extLst>
      <p:ext uri="{BB962C8B-B14F-4D97-AF65-F5344CB8AC3E}">
        <p14:creationId xmlns:p14="http://schemas.microsoft.com/office/powerpoint/2010/main" val="12881078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58BD5-8FB7-44FB-9F67-17B93E9BC86A}" type="datetime1">
              <a:rPr lang="ko-KR" altLang="en-US" smtClean="0"/>
              <a:t>2021-04-16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06F79-321D-440B-81D1-3409D93E33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17097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995136-4D42-4B23-B7A9-F205293FB188}" type="datetime1">
              <a:rPr lang="ko-KR" altLang="en-US" smtClean="0"/>
              <a:t>2021-04-16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06F79-321D-440B-81D1-3409D93E33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43112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6F7A4-E999-47F6-BF8F-89851F39984D}" type="datetime1">
              <a:rPr lang="ko-KR" altLang="en-US" smtClean="0"/>
              <a:t>2021-04-16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06F79-321D-440B-81D1-3409D93E33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96292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CA7EC-9C5E-4965-AA26-F9C843E0120B}" type="datetime1">
              <a:rPr lang="ko-KR" altLang="en-US" smtClean="0"/>
              <a:t>2021-04-16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06F79-321D-440B-81D1-3409D93E33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69314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45FFE3-CCCF-44A3-8AB5-7E29BF5D45BF}" type="datetime1">
              <a:rPr lang="ko-KR" altLang="en-US" smtClean="0"/>
              <a:t>2021-04-16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06F79-321D-440B-81D1-3409D93E33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249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기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7086600" y="6567192"/>
            <a:ext cx="2057400" cy="365125"/>
          </a:xfrm>
        </p:spPr>
        <p:txBody>
          <a:bodyPr/>
          <a:lstStyle/>
          <a:p>
            <a:pPr algn="r"/>
            <a:fld id="{5E6E78F3-B9B3-41C4-9CC7-01C5D5308963}" type="datetime1">
              <a:rPr lang="ko-KR" altLang="en-US" smtClean="0"/>
              <a:t>2021-04-16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36664" y="6311471"/>
            <a:ext cx="3086100" cy="212349"/>
          </a:xfrm>
        </p:spPr>
        <p:txBody>
          <a:bodyPr/>
          <a:lstStyle>
            <a:lvl1pPr algn="l">
              <a:defRPr sz="110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3540974" y="6565455"/>
            <a:ext cx="2057400" cy="365125"/>
          </a:xfrm>
        </p:spPr>
        <p:txBody>
          <a:bodyPr/>
          <a:lstStyle>
            <a:lvl1pPr algn="ctr">
              <a:defRPr>
                <a:solidFill>
                  <a:srgbClr val="002366"/>
                </a:solidFill>
              </a:defRPr>
            </a:lvl1pPr>
          </a:lstStyle>
          <a:p>
            <a:fld id="{A1806F79-321D-440B-81D1-3409D93E33A7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5" name="Google Shape;11;p2">
            <a:extLst>
              <a:ext uri="{FF2B5EF4-FFF2-40B4-BE49-F238E27FC236}">
                <a16:creationId xmlns:a16="http://schemas.microsoft.com/office/drawing/2014/main" id="{6FC8D03F-13BE-4D5D-8D1A-E89552F79992}"/>
              </a:ext>
            </a:extLst>
          </p:cNvPr>
          <p:cNvSpPr txBox="1"/>
          <p:nvPr userDrawn="1"/>
        </p:nvSpPr>
        <p:spPr>
          <a:xfrm>
            <a:off x="-43643" y="6595300"/>
            <a:ext cx="3229495" cy="253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 i="1" u="none" strike="noStrike" cap="non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Machine Learning and Control System Lab.</a:t>
            </a:r>
            <a:endParaRPr sz="1050" b="1" i="1" u="none" strike="noStrike" cap="none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13;p2">
            <a:extLst>
              <a:ext uri="{FF2B5EF4-FFF2-40B4-BE49-F238E27FC236}">
                <a16:creationId xmlns:a16="http://schemas.microsoft.com/office/drawing/2014/main" id="{8F0309B9-54DC-4C03-B7C2-D00951015245}"/>
              </a:ext>
            </a:extLst>
          </p:cNvPr>
          <p:cNvSpPr/>
          <p:nvPr userDrawn="1"/>
        </p:nvSpPr>
        <p:spPr>
          <a:xfrm>
            <a:off x="136664" y="771430"/>
            <a:ext cx="8866020" cy="113045"/>
          </a:xfrm>
          <a:prstGeom prst="roundRect">
            <a:avLst>
              <a:gd name="adj" fmla="val 50000"/>
            </a:avLst>
          </a:prstGeom>
          <a:solidFill>
            <a:srgbClr val="0023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" name="Google Shape;14;p2">
            <a:extLst>
              <a:ext uri="{FF2B5EF4-FFF2-40B4-BE49-F238E27FC236}">
                <a16:creationId xmlns:a16="http://schemas.microsoft.com/office/drawing/2014/main" id="{BBA63A3D-3BA0-4605-84E5-B1A67DEF061A}"/>
              </a:ext>
            </a:extLst>
          </p:cNvPr>
          <p:cNvSpPr/>
          <p:nvPr userDrawn="1"/>
        </p:nvSpPr>
        <p:spPr>
          <a:xfrm>
            <a:off x="136664" y="771430"/>
            <a:ext cx="1268730" cy="113045"/>
          </a:xfrm>
          <a:prstGeom prst="roundRect">
            <a:avLst>
              <a:gd name="adj" fmla="val 50000"/>
            </a:avLst>
          </a:prstGeom>
          <a:solidFill>
            <a:srgbClr val="77777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Google Shape;15;p2">
            <a:extLst>
              <a:ext uri="{FF2B5EF4-FFF2-40B4-BE49-F238E27FC236}">
                <a16:creationId xmlns:a16="http://schemas.microsoft.com/office/drawing/2014/main" id="{88FD42F9-D8A4-4B98-8F11-EBE6A9C807CC}"/>
              </a:ext>
            </a:extLst>
          </p:cNvPr>
          <p:cNvSpPr/>
          <p:nvPr userDrawn="1"/>
        </p:nvSpPr>
        <p:spPr>
          <a:xfrm>
            <a:off x="136664" y="6523821"/>
            <a:ext cx="8866020" cy="113045"/>
          </a:xfrm>
          <a:prstGeom prst="roundRect">
            <a:avLst>
              <a:gd name="adj" fmla="val 50000"/>
            </a:avLst>
          </a:prstGeom>
          <a:solidFill>
            <a:srgbClr val="0023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" name="Google Shape;16;p2">
            <a:extLst>
              <a:ext uri="{FF2B5EF4-FFF2-40B4-BE49-F238E27FC236}">
                <a16:creationId xmlns:a16="http://schemas.microsoft.com/office/drawing/2014/main" id="{24151BB4-C2EE-427F-AA76-FE3A32E4C9CA}"/>
              </a:ext>
            </a:extLst>
          </p:cNvPr>
          <p:cNvSpPr/>
          <p:nvPr userDrawn="1"/>
        </p:nvSpPr>
        <p:spPr>
          <a:xfrm>
            <a:off x="6302502" y="6523820"/>
            <a:ext cx="2700182" cy="113046"/>
          </a:xfrm>
          <a:prstGeom prst="roundRect">
            <a:avLst>
              <a:gd name="adj" fmla="val 50000"/>
            </a:avLst>
          </a:prstGeom>
          <a:solidFill>
            <a:srgbClr val="77777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제목 9">
            <a:extLst>
              <a:ext uri="{FF2B5EF4-FFF2-40B4-BE49-F238E27FC236}">
                <a16:creationId xmlns:a16="http://schemas.microsoft.com/office/drawing/2014/main" id="{2BEEFABF-3226-4CCE-80FF-49CF46D89B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664" y="132652"/>
            <a:ext cx="7886700" cy="665018"/>
          </a:xfrm>
        </p:spPr>
        <p:txBody>
          <a:bodyPr>
            <a:normAutofit/>
          </a:bodyPr>
          <a:lstStyle>
            <a:lvl1pPr>
              <a:defRPr sz="280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9C3C9132-5B1E-48DC-916B-2EDD68EA61B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07963" y="955954"/>
            <a:ext cx="8794721" cy="3182937"/>
          </a:xfrm>
        </p:spPr>
        <p:txBody>
          <a:bodyPr>
            <a:normAutofit/>
          </a:bodyPr>
          <a:lstStyle>
            <a:lvl1pPr marL="228600" indent="-228600">
              <a:buFont typeface="Wingdings" panose="05000000000000000000" pitchFamily="2" charset="2"/>
              <a:buChar char="v"/>
              <a:defRPr sz="180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  <a:lvl2pPr marL="685800" indent="-228600">
              <a:buFont typeface="Wingdings" panose="05000000000000000000" pitchFamily="2" charset="2"/>
              <a:buChar char="ü"/>
              <a:defRPr sz="160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2pPr>
            <a:lvl3pPr marL="1143000" indent="-228600">
              <a:buFont typeface="Calibri" panose="020F0502020204030204" pitchFamily="34" charset="0"/>
              <a:buChar char="‒"/>
              <a:defRPr sz="140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3pPr>
            <a:lvl4pPr>
              <a:defRPr sz="140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4pPr>
            <a:lvl5pPr>
              <a:defRPr sz="1400"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5pPr>
          </a:lstStyle>
          <a:p>
            <a:pPr lvl="0"/>
            <a:r>
              <a:rPr lang="ko-KR" altLang="en-US" dirty="0"/>
              <a:t> 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</p:spTree>
    <p:extLst>
      <p:ext uri="{BB962C8B-B14F-4D97-AF65-F5344CB8AC3E}">
        <p14:creationId xmlns:p14="http://schemas.microsoft.com/office/powerpoint/2010/main" val="28104806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EFBAC-A272-4DE3-9193-C9FEDCFDA02C}" type="datetime1">
              <a:rPr lang="ko-KR" altLang="en-US" smtClean="0"/>
              <a:t>2021-04-16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06F79-321D-440B-81D1-3409D93E33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23467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86484-5B91-49B9-9E54-3A55D976DF87}" type="datetime1">
              <a:rPr lang="ko-KR" altLang="en-US" smtClean="0"/>
              <a:t>2021-04-16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06F79-321D-440B-81D1-3409D93E33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31201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394620-207E-446B-B609-54E4FB2B478F}" type="datetime1">
              <a:rPr lang="ko-KR" altLang="en-US" smtClean="0"/>
              <a:t>2021-04-16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806F79-321D-440B-81D1-3409D93E33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6635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.png"/><Relationship Id="rId5" Type="http://schemas.openxmlformats.org/officeDocument/2006/relationships/image" Target="../media/image7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chart" Target="../charts/char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C07551-E58C-49B1-9FEE-C254F4631D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62398" y="2079373"/>
            <a:ext cx="5429250" cy="590962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altLang="ko-KR" sz="1800" dirty="0"/>
              <a:t>2021 MLP</a:t>
            </a:r>
            <a:br>
              <a:rPr lang="en-US" altLang="ko-KR" dirty="0"/>
            </a:br>
            <a:r>
              <a:rPr lang="en-US" altLang="ko-KR" b="1" dirty="0"/>
              <a:t>Robotic Mobile Fulfillment System 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FD0D42D-C036-4DD2-8230-C91BF0E11FF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spc="-1" dirty="0">
                <a:uFill>
                  <a:solidFill>
                    <a:srgbClr val="FFFFFF"/>
                  </a:solidFill>
                </a:u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Yonsei University</a:t>
            </a:r>
          </a:p>
          <a:p>
            <a:r>
              <a:rPr lang="en-US" altLang="ko-KR" spc="-1" dirty="0">
                <a:uFill>
                  <a:solidFill>
                    <a:srgbClr val="FFFFFF"/>
                  </a:solidFill>
                </a:u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Machine Learning Project Team 09</a:t>
            </a:r>
          </a:p>
          <a:p>
            <a:r>
              <a:rPr lang="en-US" altLang="ko-KR" spc="-1" dirty="0">
                <a:uFill>
                  <a:solidFill>
                    <a:srgbClr val="FFFFFF"/>
                  </a:solidFill>
                </a:u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2021.04.20</a:t>
            </a:r>
            <a:endParaRPr lang="ko-KR" altLang="en-US" dirty="0"/>
          </a:p>
        </p:txBody>
      </p:sp>
      <p:sp>
        <p:nvSpPr>
          <p:cNvPr id="4" name="부제목 2">
            <a:extLst>
              <a:ext uri="{FF2B5EF4-FFF2-40B4-BE49-F238E27FC236}">
                <a16:creationId xmlns:a16="http://schemas.microsoft.com/office/drawing/2014/main" id="{9479FC3A-E2EB-4D27-8989-EABDB908EE42}"/>
              </a:ext>
            </a:extLst>
          </p:cNvPr>
          <p:cNvSpPr txBox="1">
            <a:spLocks/>
          </p:cNvSpPr>
          <p:nvPr/>
        </p:nvSpPr>
        <p:spPr>
          <a:xfrm>
            <a:off x="1148023" y="5059681"/>
            <a:ext cx="6858000" cy="135747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pc="-1" dirty="0" err="1">
                <a:uFill>
                  <a:solidFill>
                    <a:srgbClr val="FFFFFF"/>
                  </a:solidFill>
                </a:u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Hyeonwoo</a:t>
            </a:r>
            <a:r>
              <a:rPr lang="en-US" altLang="ko-KR" spc="-1" dirty="0">
                <a:uFill>
                  <a:solidFill>
                    <a:srgbClr val="FFFFFF"/>
                  </a:solidFill>
                </a:u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Lee</a:t>
            </a:r>
          </a:p>
          <a:p>
            <a:r>
              <a:rPr lang="en-US" altLang="ko-KR" spc="-1" dirty="0" err="1">
                <a:uFill>
                  <a:solidFill>
                    <a:srgbClr val="FFFFFF"/>
                  </a:solidFill>
                </a:u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Jieun</a:t>
            </a:r>
            <a:r>
              <a:rPr lang="en-US" altLang="ko-KR" spc="-1" dirty="0">
                <a:uFill>
                  <a:solidFill>
                    <a:srgbClr val="FFFFFF"/>
                  </a:solidFill>
                </a:u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Lee</a:t>
            </a:r>
          </a:p>
          <a:p>
            <a:r>
              <a:rPr lang="en-US" altLang="ko-KR" spc="-1" dirty="0" err="1">
                <a:uFill>
                  <a:solidFill>
                    <a:srgbClr val="FFFFFF"/>
                  </a:solidFill>
                </a:u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Segul</a:t>
            </a:r>
            <a:r>
              <a:rPr lang="en-US" altLang="ko-KR" spc="-1" dirty="0">
                <a:uFill>
                  <a:solidFill>
                    <a:srgbClr val="FFFFFF"/>
                  </a:solidFill>
                </a:u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pc="-1" dirty="0" err="1">
                <a:uFill>
                  <a:solidFill>
                    <a:srgbClr val="FFFFFF"/>
                  </a:solidFill>
                </a:u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Roh</a:t>
            </a:r>
            <a:endParaRPr lang="en-US" altLang="ko-KR" spc="-1" dirty="0">
              <a:uFill>
                <a:solidFill>
                  <a:srgbClr val="FFFFFF"/>
                </a:solidFill>
              </a:u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pc="-1" dirty="0" err="1">
                <a:uFill>
                  <a:solidFill>
                    <a:srgbClr val="FFFFFF"/>
                  </a:solidFill>
                </a:u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Changyong</a:t>
            </a:r>
            <a:r>
              <a:rPr lang="en-US" altLang="ko-KR" spc="-1" dirty="0">
                <a:uFill>
                  <a:solidFill>
                    <a:srgbClr val="FFFFFF"/>
                  </a:solidFill>
                </a:u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Kim</a:t>
            </a:r>
          </a:p>
        </p:txBody>
      </p:sp>
    </p:spTree>
    <p:extLst>
      <p:ext uri="{BB962C8B-B14F-4D97-AF65-F5344CB8AC3E}">
        <p14:creationId xmlns:p14="http://schemas.microsoft.com/office/powerpoint/2010/main" val="6000179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6CC4388-5CBE-4814-8E8B-FAB97B394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06F79-321D-440B-81D1-3409D93E33A7}" type="slidenum">
              <a:rPr lang="ko-KR" altLang="en-US" smtClean="0"/>
              <a:pPr/>
              <a:t>10</a:t>
            </a:fld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47B81AA-680E-486D-99E8-DCEB0D3512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664" y="54593"/>
            <a:ext cx="7886700" cy="665018"/>
          </a:xfrm>
        </p:spPr>
        <p:txBody>
          <a:bodyPr/>
          <a:lstStyle/>
          <a:p>
            <a:r>
              <a:rPr lang="en-US" altLang="ko-KR" dirty="0"/>
              <a:t>3. Data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599E83A-0476-45EA-AE26-18AE31709B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4639" y="955954"/>
            <a:ext cx="8794721" cy="539451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dirty="0"/>
              <a:t> Desired Dataset</a:t>
            </a:r>
          </a:p>
          <a:p>
            <a:pPr lvl="1">
              <a:lnSpc>
                <a:spcPct val="100000"/>
              </a:lnSpc>
            </a:pPr>
            <a:r>
              <a:rPr lang="en-US" altLang="ko-KR" dirty="0"/>
              <a:t> Market basket Data</a:t>
            </a:r>
          </a:p>
          <a:p>
            <a:pPr lvl="2">
              <a:lnSpc>
                <a:spcPct val="100000"/>
              </a:lnSpc>
            </a:pPr>
            <a:endParaRPr lang="en-US" altLang="ko-KR" dirty="0"/>
          </a:p>
          <a:p>
            <a:pPr marL="457200" lvl="1" indent="0">
              <a:lnSpc>
                <a:spcPct val="100000"/>
              </a:lnSpc>
              <a:buNone/>
            </a:pP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CCCD610-0333-4575-89CD-8481FDF681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493" b="17113"/>
          <a:stretch/>
        </p:blipFill>
        <p:spPr>
          <a:xfrm>
            <a:off x="5109796" y="1783267"/>
            <a:ext cx="2913568" cy="456719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B14ABBF-682F-4282-A37D-B0E8D7ACD1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470" b="17136"/>
          <a:stretch/>
        </p:blipFill>
        <p:spPr>
          <a:xfrm>
            <a:off x="1120637" y="1783266"/>
            <a:ext cx="2913568" cy="4567199"/>
          </a:xfrm>
          <a:prstGeom prst="rect">
            <a:avLst/>
          </a:prstGeom>
        </p:spPr>
      </p:pic>
      <p:sp>
        <p:nvSpPr>
          <p:cNvPr id="13" name="타원 12">
            <a:extLst>
              <a:ext uri="{FF2B5EF4-FFF2-40B4-BE49-F238E27FC236}">
                <a16:creationId xmlns:a16="http://schemas.microsoft.com/office/drawing/2014/main" id="{14161B21-F2FD-452F-8301-8486F315D74C}"/>
              </a:ext>
            </a:extLst>
          </p:cNvPr>
          <p:cNvSpPr/>
          <p:nvPr/>
        </p:nvSpPr>
        <p:spPr>
          <a:xfrm>
            <a:off x="2905722" y="3502623"/>
            <a:ext cx="1128483" cy="1128483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1A7AC782-DDAE-45FC-A611-FE158E24235E}"/>
              </a:ext>
            </a:extLst>
          </p:cNvPr>
          <p:cNvSpPr/>
          <p:nvPr/>
        </p:nvSpPr>
        <p:spPr>
          <a:xfrm>
            <a:off x="5034132" y="3502623"/>
            <a:ext cx="1128483" cy="1128483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864E32E4-46D9-4E94-BC90-EB3C3D30216C}"/>
              </a:ext>
            </a:extLst>
          </p:cNvPr>
          <p:cNvSpPr/>
          <p:nvPr/>
        </p:nvSpPr>
        <p:spPr>
          <a:xfrm>
            <a:off x="1098935" y="4984203"/>
            <a:ext cx="1128483" cy="1128483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E20C5B5C-C6FB-4F91-917A-7F022F5CA65E}"/>
              </a:ext>
            </a:extLst>
          </p:cNvPr>
          <p:cNvSpPr/>
          <p:nvPr/>
        </p:nvSpPr>
        <p:spPr>
          <a:xfrm>
            <a:off x="5037882" y="4984203"/>
            <a:ext cx="1128483" cy="1128483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71DFAD98-9F68-4177-AD07-9742C99189E2}"/>
              </a:ext>
            </a:extLst>
          </p:cNvPr>
          <p:cNvSpPr/>
          <p:nvPr/>
        </p:nvSpPr>
        <p:spPr>
          <a:xfrm>
            <a:off x="2053518" y="4984203"/>
            <a:ext cx="1128483" cy="1128483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7E3E6F1A-BFE8-4A03-B4BE-2C27AE0F95B0}"/>
              </a:ext>
            </a:extLst>
          </p:cNvPr>
          <p:cNvSpPr/>
          <p:nvPr/>
        </p:nvSpPr>
        <p:spPr>
          <a:xfrm>
            <a:off x="6920313" y="3502622"/>
            <a:ext cx="1128483" cy="1128483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258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6CC4388-5CBE-4814-8E8B-FAB97B394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06F79-321D-440B-81D1-3409D93E33A7}" type="slidenum">
              <a:rPr lang="ko-KR" altLang="en-US" smtClean="0"/>
              <a:pPr/>
              <a:t>11</a:t>
            </a:fld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47B81AA-680E-486D-99E8-DCEB0D3512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664" y="54593"/>
            <a:ext cx="7886700" cy="665018"/>
          </a:xfrm>
        </p:spPr>
        <p:txBody>
          <a:bodyPr/>
          <a:lstStyle/>
          <a:p>
            <a:r>
              <a:rPr lang="en-US" altLang="ko-KR" dirty="0"/>
              <a:t>3. Data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599E83A-0476-45EA-AE26-18AE31709B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4639" y="955954"/>
            <a:ext cx="8794721" cy="539451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dirty="0"/>
              <a:t> Instacart Market Basket Dataset</a:t>
            </a:r>
          </a:p>
          <a:p>
            <a:pPr lvl="1">
              <a:lnSpc>
                <a:spcPct val="100000"/>
              </a:lnSpc>
            </a:pPr>
            <a:r>
              <a:rPr lang="en-US" altLang="ko-KR" dirty="0"/>
              <a:t> Instacart: A grocery delivery and pick-up service in the United States</a:t>
            </a:r>
          </a:p>
          <a:p>
            <a:pPr lvl="2">
              <a:lnSpc>
                <a:spcPct val="100000"/>
              </a:lnSpc>
            </a:pPr>
            <a:r>
              <a:rPr lang="en-US" altLang="ko-KR" dirty="0"/>
              <a:t>A sample of over 3 million grocery</a:t>
            </a:r>
            <a:r>
              <a:rPr lang="ko-KR" altLang="en-US" dirty="0"/>
              <a:t> </a:t>
            </a:r>
            <a:r>
              <a:rPr lang="en-US" altLang="ko-KR" dirty="0"/>
              <a:t>orders</a:t>
            </a:r>
          </a:p>
          <a:p>
            <a:pPr lvl="2">
              <a:lnSpc>
                <a:spcPct val="100000"/>
              </a:lnSpc>
            </a:pPr>
            <a:r>
              <a:rPr lang="en-US" altLang="ko-KR" dirty="0"/>
              <a:t>Contains:</a:t>
            </a:r>
          </a:p>
          <a:p>
            <a:pPr lvl="3">
              <a:lnSpc>
                <a:spcPct val="100000"/>
              </a:lnSpc>
            </a:pPr>
            <a:r>
              <a:rPr lang="en-US" altLang="ko-KR" dirty="0"/>
              <a:t>User id</a:t>
            </a:r>
          </a:p>
          <a:p>
            <a:pPr lvl="3">
              <a:lnSpc>
                <a:spcPct val="100000"/>
              </a:lnSpc>
            </a:pPr>
            <a:r>
              <a:rPr lang="en-US" altLang="ko-KR" dirty="0"/>
              <a:t>Order id</a:t>
            </a:r>
          </a:p>
          <a:p>
            <a:pPr lvl="3">
              <a:lnSpc>
                <a:spcPct val="100000"/>
              </a:lnSpc>
            </a:pPr>
            <a:r>
              <a:rPr lang="en-US" altLang="ko-KR" dirty="0"/>
              <a:t>Product name &amp; id</a:t>
            </a:r>
          </a:p>
          <a:p>
            <a:pPr lvl="3">
              <a:lnSpc>
                <a:spcPct val="100000"/>
              </a:lnSpc>
            </a:pPr>
            <a:r>
              <a:rPr lang="en-US" altLang="ko-KR" dirty="0"/>
              <a:t>Aisle name &amp; id</a:t>
            </a:r>
          </a:p>
          <a:p>
            <a:pPr lvl="3">
              <a:lnSpc>
                <a:spcPct val="100000"/>
              </a:lnSpc>
            </a:pPr>
            <a:r>
              <a:rPr lang="en-US" altLang="ko-KR" dirty="0"/>
              <a:t>Department name &amp; id</a:t>
            </a:r>
          </a:p>
          <a:p>
            <a:pPr lvl="3">
              <a:lnSpc>
                <a:spcPct val="100000"/>
              </a:lnSpc>
            </a:pPr>
            <a:r>
              <a:rPr lang="en-US" altLang="ko-KR" dirty="0"/>
              <a:t>Reordered</a:t>
            </a:r>
          </a:p>
          <a:p>
            <a:pPr lvl="3">
              <a:lnSpc>
                <a:spcPct val="100000"/>
              </a:lnSpc>
            </a:pPr>
            <a:r>
              <a:rPr lang="en-US" altLang="ko-KR" dirty="0" err="1"/>
              <a:t>etc</a:t>
            </a:r>
            <a:endParaRPr lang="en-US" altLang="ko-KR" dirty="0"/>
          </a:p>
          <a:p>
            <a:pPr lvl="2">
              <a:lnSpc>
                <a:spcPct val="100000"/>
              </a:lnSpc>
            </a:pPr>
            <a:endParaRPr lang="en-US" altLang="ko-KR" dirty="0"/>
          </a:p>
          <a:p>
            <a:pPr lvl="2">
              <a:lnSpc>
                <a:spcPct val="100000"/>
              </a:lnSpc>
            </a:pPr>
            <a:endParaRPr lang="en-US" altLang="ko-KR" dirty="0"/>
          </a:p>
          <a:p>
            <a:pPr marL="457200" lvl="1" indent="0">
              <a:lnSpc>
                <a:spcPct val="100000"/>
              </a:lnSpc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1751958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6CC4388-5CBE-4814-8E8B-FAB97B394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06F79-321D-440B-81D1-3409D93E33A7}" type="slidenum">
              <a:rPr lang="ko-KR" altLang="en-US" smtClean="0"/>
              <a:pPr/>
              <a:t>12</a:t>
            </a:fld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47B81AA-680E-486D-99E8-DCEB0D3512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664" y="54593"/>
            <a:ext cx="7886700" cy="665018"/>
          </a:xfrm>
        </p:spPr>
        <p:txBody>
          <a:bodyPr/>
          <a:lstStyle/>
          <a:p>
            <a:r>
              <a:rPr lang="en-US" altLang="ko-KR" dirty="0"/>
              <a:t>3. Data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599E83A-0476-45EA-AE26-18AE31709B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4639" y="955954"/>
            <a:ext cx="8794721" cy="539451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dirty="0"/>
              <a:t> Instacart Market Basket Dataset</a:t>
            </a:r>
          </a:p>
          <a:p>
            <a:pPr marL="0" indent="0">
              <a:lnSpc>
                <a:spcPct val="100000"/>
              </a:lnSpc>
              <a:buNone/>
            </a:pPr>
            <a:endParaRPr lang="en-US" altLang="ko-KR" dirty="0"/>
          </a:p>
          <a:p>
            <a:pPr marL="457200" lvl="1" indent="0">
              <a:lnSpc>
                <a:spcPct val="100000"/>
              </a:lnSpc>
              <a:buNone/>
            </a:pPr>
            <a:endParaRPr lang="en-US" altLang="ko-KR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B308089B-4AE7-4E2D-A834-96FB2045BE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22" b="229"/>
          <a:stretch/>
        </p:blipFill>
        <p:spPr>
          <a:xfrm>
            <a:off x="612742" y="4195965"/>
            <a:ext cx="3669698" cy="1876746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2E2C1D33-9887-41D7-8987-36D81FA4F4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896" r="-1274"/>
          <a:stretch/>
        </p:blipFill>
        <p:spPr>
          <a:xfrm>
            <a:off x="4861559" y="4195965"/>
            <a:ext cx="3669699" cy="1876746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ACF87084-9C65-4C37-A791-F4496DA2225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109" b="8990"/>
          <a:stretch/>
        </p:blipFill>
        <p:spPr>
          <a:xfrm>
            <a:off x="612742" y="1807179"/>
            <a:ext cx="4367473" cy="1876746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407E78B2-8677-4DC4-924B-E4AB8FA7AD11}"/>
              </a:ext>
            </a:extLst>
          </p:cNvPr>
          <p:cNvSpPr txBox="1"/>
          <p:nvPr/>
        </p:nvSpPr>
        <p:spPr>
          <a:xfrm>
            <a:off x="1555226" y="3683925"/>
            <a:ext cx="21903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&lt; Aisle &amp; Department ID &gt;</a:t>
            </a:r>
            <a:endParaRPr lang="ko-KR" altLang="en-US" sz="12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E2A1928-15E7-4F9E-A85A-A29602DF3CC4}"/>
              </a:ext>
            </a:extLst>
          </p:cNvPr>
          <p:cNvSpPr txBox="1"/>
          <p:nvPr/>
        </p:nvSpPr>
        <p:spPr>
          <a:xfrm>
            <a:off x="486815" y="6072711"/>
            <a:ext cx="39215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&lt; Product Name &amp; ID &gt;</a:t>
            </a:r>
            <a:endParaRPr lang="ko-KR" altLang="en-US" sz="12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A4B4C74-9FB7-4E92-9F60-B5C5E93827C7}"/>
              </a:ext>
            </a:extLst>
          </p:cNvPr>
          <p:cNvSpPr txBox="1"/>
          <p:nvPr/>
        </p:nvSpPr>
        <p:spPr>
          <a:xfrm>
            <a:off x="5669145" y="6073467"/>
            <a:ext cx="20545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&lt; Orders &gt;</a:t>
            </a:r>
            <a:endParaRPr lang="ko-KR" altLang="en-US" sz="1200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0411122-3AF2-4611-9C9D-C195DF2E79C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0493" b="62835"/>
          <a:stretch/>
        </p:blipFill>
        <p:spPr>
          <a:xfrm>
            <a:off x="5518003" y="955954"/>
            <a:ext cx="2913568" cy="168267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57B7081-6D26-41F2-8F9C-14DA6C101B7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67583" b="26806"/>
          <a:stretch/>
        </p:blipFill>
        <p:spPr>
          <a:xfrm>
            <a:off x="5518003" y="2874970"/>
            <a:ext cx="2913568" cy="35402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9B7F4E0-B19A-4D35-BE64-4849E91665BB}"/>
              </a:ext>
            </a:extLst>
          </p:cNvPr>
          <p:cNvCxnSpPr>
            <a:cxnSpLocks/>
          </p:cNvCxnSpPr>
          <p:nvPr/>
        </p:nvCxnSpPr>
        <p:spPr>
          <a:xfrm flipH="1">
            <a:off x="5512289" y="2095500"/>
            <a:ext cx="122701" cy="778714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0468007E-384D-4819-89DD-91EFD248F6EF}"/>
              </a:ext>
            </a:extLst>
          </p:cNvPr>
          <p:cNvCxnSpPr>
            <a:cxnSpLocks/>
          </p:cNvCxnSpPr>
          <p:nvPr/>
        </p:nvCxnSpPr>
        <p:spPr>
          <a:xfrm>
            <a:off x="6486526" y="2094738"/>
            <a:ext cx="1948855" cy="771856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C5118582-0E07-4B59-A931-D5E9377C7EF5}"/>
              </a:ext>
            </a:extLst>
          </p:cNvPr>
          <p:cNvCxnSpPr/>
          <p:nvPr/>
        </p:nvCxnSpPr>
        <p:spPr>
          <a:xfrm>
            <a:off x="6395720" y="1183640"/>
            <a:ext cx="97028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934EF11E-E622-45F5-B61B-15D5C0CEF88A}"/>
              </a:ext>
            </a:extLst>
          </p:cNvPr>
          <p:cNvCxnSpPr>
            <a:cxnSpLocks/>
          </p:cNvCxnSpPr>
          <p:nvPr/>
        </p:nvCxnSpPr>
        <p:spPr>
          <a:xfrm>
            <a:off x="7421880" y="1112520"/>
            <a:ext cx="301790" cy="0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0CFD82A4-C5CC-4048-83C1-742020D0E4B3}"/>
              </a:ext>
            </a:extLst>
          </p:cNvPr>
          <p:cNvSpPr txBox="1"/>
          <p:nvPr/>
        </p:nvSpPr>
        <p:spPr>
          <a:xfrm>
            <a:off x="7723670" y="967899"/>
            <a:ext cx="7747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err="1"/>
              <a:t>Order_ID</a:t>
            </a:r>
            <a:endParaRPr lang="ko-KR" altLang="en-US" sz="12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67FD9AF-0555-433D-B5E6-215E494FD0D7}"/>
              </a:ext>
            </a:extLst>
          </p:cNvPr>
          <p:cNvSpPr txBox="1"/>
          <p:nvPr/>
        </p:nvSpPr>
        <p:spPr>
          <a:xfrm>
            <a:off x="4823674" y="1298591"/>
            <a:ext cx="774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Product</a:t>
            </a:r>
          </a:p>
          <a:p>
            <a:pPr algn="ctr"/>
            <a:r>
              <a:rPr lang="en-US" altLang="ko-KR" sz="1200" dirty="0"/>
              <a:t>name</a:t>
            </a:r>
            <a:endParaRPr lang="ko-KR" altLang="en-US" sz="1200" dirty="0"/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BDE14CA1-EF89-4A9B-B9A4-78342B69F0F1}"/>
              </a:ext>
            </a:extLst>
          </p:cNvPr>
          <p:cNvCxnSpPr>
            <a:cxnSpLocks/>
          </p:cNvCxnSpPr>
          <p:nvPr/>
        </p:nvCxnSpPr>
        <p:spPr>
          <a:xfrm>
            <a:off x="5634990" y="2410460"/>
            <a:ext cx="76073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5525A95C-7A27-4539-9ADE-D7558F8EBCEB}"/>
              </a:ext>
            </a:extLst>
          </p:cNvPr>
          <p:cNvCxnSpPr>
            <a:cxnSpLocks/>
          </p:cNvCxnSpPr>
          <p:nvPr/>
        </p:nvCxnSpPr>
        <p:spPr>
          <a:xfrm flipH="1" flipV="1">
            <a:off x="5233130" y="1732753"/>
            <a:ext cx="362616" cy="510504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B376B636-A261-46AE-860D-8F26A66BCDD9}"/>
              </a:ext>
            </a:extLst>
          </p:cNvPr>
          <p:cNvCxnSpPr>
            <a:cxnSpLocks/>
          </p:cNvCxnSpPr>
          <p:nvPr/>
        </p:nvCxnSpPr>
        <p:spPr>
          <a:xfrm>
            <a:off x="6288684" y="3157220"/>
            <a:ext cx="55250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C26E21F8-5AE7-4522-9DF8-F700BD288C7F}"/>
              </a:ext>
            </a:extLst>
          </p:cNvPr>
          <p:cNvCxnSpPr>
            <a:cxnSpLocks/>
          </p:cNvCxnSpPr>
          <p:nvPr/>
        </p:nvCxnSpPr>
        <p:spPr>
          <a:xfrm>
            <a:off x="6907530" y="3157220"/>
            <a:ext cx="33909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D0B42786-596B-45E7-87D0-7895C3ED798C}"/>
              </a:ext>
            </a:extLst>
          </p:cNvPr>
          <p:cNvCxnSpPr>
            <a:cxnSpLocks/>
          </p:cNvCxnSpPr>
          <p:nvPr/>
        </p:nvCxnSpPr>
        <p:spPr>
          <a:xfrm flipH="1">
            <a:off x="6222341" y="3157220"/>
            <a:ext cx="342594" cy="195580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BF5E835C-43BF-4A64-A30B-96D74B88A0B5}"/>
              </a:ext>
            </a:extLst>
          </p:cNvPr>
          <p:cNvCxnSpPr>
            <a:cxnSpLocks/>
          </p:cNvCxnSpPr>
          <p:nvPr/>
        </p:nvCxnSpPr>
        <p:spPr>
          <a:xfrm>
            <a:off x="7078827" y="3157220"/>
            <a:ext cx="382126" cy="195580"/>
          </a:xfrm>
          <a:prstGeom prst="straightConnector1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79C4B75E-879A-43C1-A4F8-0569543F2E9C}"/>
              </a:ext>
            </a:extLst>
          </p:cNvPr>
          <p:cNvSpPr txBox="1"/>
          <p:nvPr/>
        </p:nvSpPr>
        <p:spPr>
          <a:xfrm>
            <a:off x="7099566" y="3328603"/>
            <a:ext cx="7227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Aisle</a:t>
            </a:r>
            <a:endParaRPr lang="ko-KR" altLang="en-US" sz="1200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DF8E7B4-E9F9-4F20-A55D-460FE5FBDB2E}"/>
              </a:ext>
            </a:extLst>
          </p:cNvPr>
          <p:cNvSpPr txBox="1"/>
          <p:nvPr/>
        </p:nvSpPr>
        <p:spPr>
          <a:xfrm>
            <a:off x="5701419" y="3328603"/>
            <a:ext cx="10418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Department</a:t>
            </a:r>
            <a:endParaRPr lang="ko-KR" altLang="en-US" sz="1200" dirty="0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27CC0503-EFAF-4E58-9189-679B004A7E1C}"/>
              </a:ext>
            </a:extLst>
          </p:cNvPr>
          <p:cNvSpPr/>
          <p:nvPr/>
        </p:nvSpPr>
        <p:spPr>
          <a:xfrm>
            <a:off x="5634990" y="1244897"/>
            <a:ext cx="851536" cy="849841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12748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6CC4388-5CBE-4814-8E8B-FAB97B394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06F79-321D-440B-81D1-3409D93E33A7}" type="slidenum">
              <a:rPr lang="ko-KR" altLang="en-US" smtClean="0"/>
              <a:pPr/>
              <a:t>13</a:t>
            </a:fld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47B81AA-680E-486D-99E8-DCEB0D3512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664" y="54593"/>
            <a:ext cx="7886700" cy="665018"/>
          </a:xfrm>
        </p:spPr>
        <p:txBody>
          <a:bodyPr/>
          <a:lstStyle/>
          <a:p>
            <a:r>
              <a:rPr lang="en-US" altLang="ko-KR" dirty="0"/>
              <a:t>3. Data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599E83A-0476-45EA-AE26-18AE31709B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4639" y="955954"/>
            <a:ext cx="8794721" cy="539451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dirty="0"/>
              <a:t> Data Preprocessing</a:t>
            </a:r>
          </a:p>
          <a:p>
            <a:pPr lvl="1">
              <a:lnSpc>
                <a:spcPct val="100000"/>
              </a:lnSpc>
            </a:pPr>
            <a:r>
              <a:rPr lang="en-US" altLang="ko-KR" dirty="0"/>
              <a:t>Integrate overlapping products in one group</a:t>
            </a:r>
          </a:p>
          <a:p>
            <a:pPr lvl="2">
              <a:lnSpc>
                <a:spcPct val="100000"/>
              </a:lnSpc>
            </a:pPr>
            <a:r>
              <a:rPr lang="en-US" altLang="ko-KR" sz="1600" dirty="0"/>
              <a:t>Classify products in same categories called </a:t>
            </a:r>
            <a:r>
              <a:rPr lang="en-US" altLang="ko-KR" sz="1600" dirty="0" err="1"/>
              <a:t>aisle_id</a:t>
            </a:r>
            <a:endParaRPr lang="en-US" altLang="ko-KR" sz="1600" dirty="0"/>
          </a:p>
          <a:p>
            <a:pPr lvl="2">
              <a:lnSpc>
                <a:spcPct val="100000"/>
              </a:lnSpc>
            </a:pPr>
            <a:r>
              <a:rPr lang="en-US" altLang="ko-KR" sz="1600" dirty="0"/>
              <a:t>Same </a:t>
            </a:r>
            <a:r>
              <a:rPr lang="en-US" altLang="ko-KR" sz="1600" dirty="0" err="1"/>
              <a:t>order_id</a:t>
            </a:r>
            <a:r>
              <a:rPr lang="en-US" altLang="ko-KR" sz="1600" dirty="0"/>
              <a:t> = Same user’s market basket</a:t>
            </a:r>
          </a:p>
          <a:p>
            <a:pPr lvl="2">
              <a:lnSpc>
                <a:spcPct val="100000"/>
              </a:lnSpc>
            </a:pPr>
            <a:endParaRPr lang="en-US" altLang="ko-KR" sz="1600" dirty="0"/>
          </a:p>
          <a:p>
            <a:pPr lvl="1">
              <a:lnSpc>
                <a:spcPct val="100000"/>
              </a:lnSpc>
            </a:pPr>
            <a:r>
              <a:rPr lang="en-US" altLang="ko-KR" dirty="0"/>
              <a:t> Expected Problem</a:t>
            </a:r>
          </a:p>
          <a:p>
            <a:pPr lvl="2">
              <a:lnSpc>
                <a:spcPct val="100000"/>
              </a:lnSpc>
            </a:pPr>
            <a:r>
              <a:rPr lang="en-US" altLang="ko-KR" sz="1600" dirty="0"/>
              <a:t>A few of group(</a:t>
            </a:r>
            <a:r>
              <a:rPr lang="en-US" altLang="ko-KR" sz="1600" dirty="0" err="1"/>
              <a:t>aisle_id</a:t>
            </a:r>
            <a:r>
              <a:rPr lang="en-US" altLang="ko-KR" sz="1600" dirty="0"/>
              <a:t>) showed too high frequency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721E45B-C741-4D96-981D-EF42F79CC4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591" y="3491969"/>
            <a:ext cx="2213234" cy="3009999"/>
          </a:xfrm>
          <a:prstGeom prst="rect">
            <a:avLst/>
          </a:prstGeom>
        </p:spPr>
      </p:pic>
      <p:sp>
        <p:nvSpPr>
          <p:cNvPr id="7" name="왼쪽 중괄호 6">
            <a:extLst>
              <a:ext uri="{FF2B5EF4-FFF2-40B4-BE49-F238E27FC236}">
                <a16:creationId xmlns:a16="http://schemas.microsoft.com/office/drawing/2014/main" id="{B269BB25-E4C7-448B-A70D-A18FE196D7BC}"/>
              </a:ext>
            </a:extLst>
          </p:cNvPr>
          <p:cNvSpPr/>
          <p:nvPr/>
        </p:nvSpPr>
        <p:spPr>
          <a:xfrm>
            <a:off x="759106" y="3826319"/>
            <a:ext cx="344023" cy="2023664"/>
          </a:xfrm>
          <a:prstGeom prst="leftBrace">
            <a:avLst>
              <a:gd name="adj1" fmla="val 82181"/>
              <a:gd name="adj2" fmla="val 50000"/>
            </a:avLst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6" name="차트 15">
            <a:extLst>
              <a:ext uri="{FF2B5EF4-FFF2-40B4-BE49-F238E27FC236}">
                <a16:creationId xmlns:a16="http://schemas.microsoft.com/office/drawing/2014/main" id="{C0FF7810-1B37-478D-9AE3-6EE74EA2DEAE}"/>
              </a:ext>
            </a:extLst>
          </p:cNvPr>
          <p:cNvGraphicFramePr>
            <a:graphicFrameLocks/>
          </p:cNvGraphicFramePr>
          <p:nvPr/>
        </p:nvGraphicFramePr>
        <p:xfrm>
          <a:off x="3418347" y="3576811"/>
          <a:ext cx="5551013" cy="30099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8" name="타원 7">
            <a:extLst>
              <a:ext uri="{FF2B5EF4-FFF2-40B4-BE49-F238E27FC236}">
                <a16:creationId xmlns:a16="http://schemas.microsoft.com/office/drawing/2014/main" id="{F47B833F-1133-493D-8096-5A371E731AF3}"/>
              </a:ext>
            </a:extLst>
          </p:cNvPr>
          <p:cNvSpPr/>
          <p:nvPr/>
        </p:nvSpPr>
        <p:spPr>
          <a:xfrm>
            <a:off x="4936139" y="4082479"/>
            <a:ext cx="292231" cy="292231"/>
          </a:xfrm>
          <a:prstGeom prst="ellipse">
            <a:avLst/>
          </a:prstGeom>
          <a:noFill/>
          <a:ln w="1270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11FDC6AA-E3AC-4E46-B37D-60D7110880A5}"/>
              </a:ext>
            </a:extLst>
          </p:cNvPr>
          <p:cNvSpPr/>
          <p:nvPr/>
        </p:nvSpPr>
        <p:spPr>
          <a:xfrm>
            <a:off x="6933895" y="4181549"/>
            <a:ext cx="292231" cy="292231"/>
          </a:xfrm>
          <a:prstGeom prst="ellipse">
            <a:avLst/>
          </a:prstGeom>
          <a:noFill/>
          <a:ln w="1270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884D31AD-DFAE-4A1F-B611-F04A5B35EE99}"/>
              </a:ext>
            </a:extLst>
          </p:cNvPr>
          <p:cNvSpPr/>
          <p:nvPr/>
        </p:nvSpPr>
        <p:spPr>
          <a:xfrm>
            <a:off x="8189958" y="4996969"/>
            <a:ext cx="392575" cy="392575"/>
          </a:xfrm>
          <a:prstGeom prst="ellipse">
            <a:avLst/>
          </a:prstGeom>
          <a:noFill/>
          <a:ln w="1270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3957D62-229A-4459-AC42-0968845CE787}"/>
              </a:ext>
            </a:extLst>
          </p:cNvPr>
          <p:cNvSpPr txBox="1"/>
          <p:nvPr/>
        </p:nvSpPr>
        <p:spPr>
          <a:xfrm>
            <a:off x="5319" y="4514985"/>
            <a:ext cx="7537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One</a:t>
            </a:r>
          </a:p>
          <a:p>
            <a:pPr algn="ctr"/>
            <a:r>
              <a:rPr lang="en-US" altLang="ko-KR" sz="1200" dirty="0"/>
              <a:t>Market</a:t>
            </a:r>
          </a:p>
          <a:p>
            <a:pPr algn="ctr"/>
            <a:r>
              <a:rPr lang="en-US" altLang="ko-KR" sz="1200" dirty="0"/>
              <a:t>Basket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7169421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6FC8969-5272-4F63-9179-F6F3B808A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06F79-321D-440B-81D1-3409D93E33A7}" type="slidenum">
              <a:rPr lang="ko-KR" altLang="en-US" smtClean="0"/>
              <a:pPr/>
              <a:t>14</a:t>
            </a:fld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652A1868-34A1-4AC3-8C7F-CAC5121CC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Method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A556EFF-27B5-43ED-9725-68941C085A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 err="1"/>
              <a:t>Apriori</a:t>
            </a:r>
            <a:r>
              <a:rPr lang="en-US" altLang="ko-KR" dirty="0"/>
              <a:t> algorithm</a:t>
            </a:r>
          </a:p>
          <a:p>
            <a:pPr lvl="1"/>
            <a:r>
              <a:rPr lang="en-US" altLang="ko-KR" sz="1600" dirty="0"/>
              <a:t>Frequent item set mining and association rule learning over relational databases </a:t>
            </a:r>
          </a:p>
          <a:p>
            <a:pPr lvl="1"/>
            <a:r>
              <a:rPr lang="en-US" altLang="ko-KR" sz="1600" dirty="0"/>
              <a:t>Process transactions for frequent items</a:t>
            </a:r>
          </a:p>
          <a:p>
            <a:pPr lvl="1"/>
            <a:r>
              <a:rPr lang="en-US" altLang="ko-KR" sz="1600" dirty="0"/>
              <a:t>Too many frequent </a:t>
            </a:r>
            <a:r>
              <a:rPr lang="en-US" altLang="ko-KR" sz="1600" dirty="0" err="1"/>
              <a:t>itemsets</a:t>
            </a:r>
            <a:r>
              <a:rPr lang="en-US" altLang="ko-KR" sz="1600" dirty="0"/>
              <a:t> &amp; Too much time consuming</a:t>
            </a:r>
          </a:p>
          <a:p>
            <a:pPr lvl="1"/>
            <a:endParaRPr lang="en-US" altLang="ko-KR" dirty="0"/>
          </a:p>
          <a:p>
            <a:r>
              <a:rPr lang="en-US" altLang="ko-KR" dirty="0"/>
              <a:t>FP-Growth Algorithm</a:t>
            </a:r>
          </a:p>
          <a:p>
            <a:pPr lvl="1"/>
            <a:r>
              <a:rPr lang="en-US" altLang="ko-KR" sz="1600" dirty="0"/>
              <a:t>Consider</a:t>
            </a:r>
            <a:r>
              <a:rPr lang="ko-KR" altLang="en-US" sz="1600" dirty="0"/>
              <a:t> </a:t>
            </a:r>
            <a:r>
              <a:rPr lang="en-US" altLang="ko-KR" sz="1600" dirty="0"/>
              <a:t>every</a:t>
            </a:r>
            <a:r>
              <a:rPr lang="ko-KR" altLang="en-US" sz="1600" dirty="0"/>
              <a:t> </a:t>
            </a:r>
            <a:r>
              <a:rPr lang="en-US" altLang="ko-KR" sz="1600" dirty="0"/>
              <a:t>item </a:t>
            </a:r>
          </a:p>
          <a:p>
            <a:pPr lvl="1"/>
            <a:r>
              <a:rPr lang="en-US" altLang="ko-KR" sz="1600" dirty="0"/>
              <a:t>Compute the support value easily </a:t>
            </a:r>
          </a:p>
          <a:p>
            <a:endParaRPr lang="ko-KR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ED4B1DBB-371B-4AA2-888D-12E7B57C60ED}"/>
              </a:ext>
            </a:extLst>
          </p:cNvPr>
          <p:cNvGrpSpPr/>
          <p:nvPr/>
        </p:nvGrpSpPr>
        <p:grpSpPr>
          <a:xfrm>
            <a:off x="1128987" y="3509525"/>
            <a:ext cx="3535844" cy="2725078"/>
            <a:chOff x="337128" y="2975117"/>
            <a:chExt cx="4602583" cy="3547216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1D7FC805-DB2E-4F6E-9B06-5BED1A7C4F32}"/>
                </a:ext>
              </a:extLst>
            </p:cNvPr>
            <p:cNvGrpSpPr/>
            <p:nvPr/>
          </p:nvGrpSpPr>
          <p:grpSpPr>
            <a:xfrm>
              <a:off x="337128" y="2975117"/>
              <a:ext cx="4602583" cy="3547216"/>
              <a:chOff x="182973" y="3023348"/>
              <a:chExt cx="4602583" cy="3547216"/>
            </a:xfrm>
          </p:grpSpPr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EE66A645-DA88-433F-A409-BDB2231E6913}"/>
                  </a:ext>
                </a:extLst>
              </p:cNvPr>
              <p:cNvSpPr/>
              <p:nvPr/>
            </p:nvSpPr>
            <p:spPr>
              <a:xfrm>
                <a:off x="2930710" y="3023348"/>
                <a:ext cx="882906" cy="882907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/>
                  <a:t>3</a:t>
                </a:r>
                <a:endParaRPr lang="ko-KR" altLang="en-US" sz="1400" dirty="0"/>
              </a:p>
            </p:txBody>
          </p:sp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31478B3D-BB1E-4B00-82F6-CB6CB5F923D7}"/>
                  </a:ext>
                </a:extLst>
              </p:cNvPr>
              <p:cNvSpPr/>
              <p:nvPr/>
            </p:nvSpPr>
            <p:spPr>
              <a:xfrm>
                <a:off x="1995975" y="3921860"/>
                <a:ext cx="882906" cy="882907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>
                    <a:solidFill>
                      <a:schemeClr val="accent1"/>
                    </a:solidFill>
                  </a:rPr>
                  <a:t>1</a:t>
                </a:r>
                <a:r>
                  <a:rPr lang="en-US" altLang="ko-KR" sz="1400" dirty="0"/>
                  <a:t>+</a:t>
                </a:r>
                <a:r>
                  <a:rPr lang="en-US" altLang="ko-KR" sz="1400" dirty="0">
                    <a:solidFill>
                      <a:srgbClr val="C00000"/>
                    </a:solidFill>
                  </a:rPr>
                  <a:t>1</a:t>
                </a:r>
                <a:endParaRPr lang="ko-KR" altLang="en-US" sz="1400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9F7B5C17-8B0B-4859-8FF5-8158AF86B897}"/>
                  </a:ext>
                </a:extLst>
              </p:cNvPr>
              <p:cNvSpPr/>
              <p:nvPr/>
            </p:nvSpPr>
            <p:spPr>
              <a:xfrm>
                <a:off x="1110996" y="4797102"/>
                <a:ext cx="882906" cy="882907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>
                    <a:solidFill>
                      <a:schemeClr val="accent1"/>
                    </a:solidFill>
                  </a:rPr>
                  <a:t>1</a:t>
                </a:r>
                <a:r>
                  <a:rPr lang="en-US" altLang="ko-KR" sz="1400" dirty="0"/>
                  <a:t>+</a:t>
                </a:r>
                <a:r>
                  <a:rPr lang="en-US" altLang="ko-KR" sz="1400" dirty="0">
                    <a:solidFill>
                      <a:srgbClr val="C00000"/>
                    </a:solidFill>
                  </a:rPr>
                  <a:t>1</a:t>
                </a:r>
                <a:endParaRPr lang="ko-KR" altLang="en-US" sz="1400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B7E62C94-9738-4CBE-BB9F-8BE56FFEE6D3}"/>
                  </a:ext>
                </a:extLst>
              </p:cNvPr>
              <p:cNvSpPr/>
              <p:nvPr/>
            </p:nvSpPr>
            <p:spPr>
              <a:xfrm>
                <a:off x="182973" y="5687658"/>
                <a:ext cx="882906" cy="882906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>
                    <a:solidFill>
                      <a:srgbClr val="C00000"/>
                    </a:solidFill>
                  </a:rPr>
                  <a:t>1</a:t>
                </a:r>
                <a:endParaRPr lang="ko-KR" altLang="en-US" sz="1400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CE42322E-9503-4582-B42B-074925E91486}"/>
                  </a:ext>
                </a:extLst>
              </p:cNvPr>
              <p:cNvSpPr/>
              <p:nvPr/>
            </p:nvSpPr>
            <p:spPr>
              <a:xfrm>
                <a:off x="3902650" y="3923018"/>
                <a:ext cx="882906" cy="882907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/>
                  <a:t>0+</a:t>
                </a:r>
                <a:r>
                  <a:rPr lang="en-US" altLang="ko-KR" sz="1400" dirty="0">
                    <a:solidFill>
                      <a:schemeClr val="accent6">
                        <a:lumMod val="75000"/>
                      </a:schemeClr>
                    </a:solidFill>
                  </a:rPr>
                  <a:t>1</a:t>
                </a:r>
                <a:endParaRPr lang="ko-KR" altLang="en-US" sz="14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  <p:cxnSp>
            <p:nvCxnSpPr>
              <p:cNvPr id="16" name="직선 화살표 연결선 15">
                <a:extLst>
                  <a:ext uri="{FF2B5EF4-FFF2-40B4-BE49-F238E27FC236}">
                    <a16:creationId xmlns:a16="http://schemas.microsoft.com/office/drawing/2014/main" id="{90694BB4-D699-40D4-870C-1193CDA31B6E}"/>
                  </a:ext>
                </a:extLst>
              </p:cNvPr>
              <p:cNvCxnSpPr>
                <a:cxnSpLocks/>
                <a:stCxn id="11" idx="3"/>
                <a:endCxn id="12" idx="7"/>
              </p:cNvCxnSpPr>
              <p:nvPr/>
            </p:nvCxnSpPr>
            <p:spPr>
              <a:xfrm flipH="1">
                <a:off x="2749583" y="3776955"/>
                <a:ext cx="310426" cy="27420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화살표 연결선 16">
                <a:extLst>
                  <a:ext uri="{FF2B5EF4-FFF2-40B4-BE49-F238E27FC236}">
                    <a16:creationId xmlns:a16="http://schemas.microsoft.com/office/drawing/2014/main" id="{28AB4DDA-E294-4552-BCF4-7E2BEBB3110B}"/>
                  </a:ext>
                </a:extLst>
              </p:cNvPr>
              <p:cNvCxnSpPr>
                <a:cxnSpLocks/>
                <a:stCxn id="12" idx="3"/>
                <a:endCxn id="13" idx="7"/>
              </p:cNvCxnSpPr>
              <p:nvPr/>
            </p:nvCxnSpPr>
            <p:spPr>
              <a:xfrm flipH="1">
                <a:off x="1864603" y="4675468"/>
                <a:ext cx="260672" cy="25093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직선 화살표 연결선 17">
                <a:extLst>
                  <a:ext uri="{FF2B5EF4-FFF2-40B4-BE49-F238E27FC236}">
                    <a16:creationId xmlns:a16="http://schemas.microsoft.com/office/drawing/2014/main" id="{5EE665CA-F893-4E4D-808D-D33FAD64252F}"/>
                  </a:ext>
                </a:extLst>
              </p:cNvPr>
              <p:cNvCxnSpPr>
                <a:cxnSpLocks/>
                <a:stCxn id="13" idx="3"/>
                <a:endCxn id="14" idx="7"/>
              </p:cNvCxnSpPr>
              <p:nvPr/>
            </p:nvCxnSpPr>
            <p:spPr>
              <a:xfrm flipH="1">
                <a:off x="936580" y="5550710"/>
                <a:ext cx="303715" cy="266247"/>
              </a:xfrm>
              <a:prstGeom prst="straightConnector1">
                <a:avLst/>
              </a:prstGeom>
              <a:ln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" name="직선 화살표 연결선 18">
                <a:extLst>
                  <a:ext uri="{FF2B5EF4-FFF2-40B4-BE49-F238E27FC236}">
                    <a16:creationId xmlns:a16="http://schemas.microsoft.com/office/drawing/2014/main" id="{928A2AF6-5C07-4A8F-A504-5B846984059F}"/>
                  </a:ext>
                </a:extLst>
              </p:cNvPr>
              <p:cNvCxnSpPr>
                <a:cxnSpLocks/>
                <a:stCxn id="11" idx="5"/>
                <a:endCxn id="15" idx="1"/>
              </p:cNvCxnSpPr>
              <p:nvPr/>
            </p:nvCxnSpPr>
            <p:spPr>
              <a:xfrm>
                <a:off x="3684317" y="3776955"/>
                <a:ext cx="347632" cy="275361"/>
              </a:xfrm>
              <a:prstGeom prst="straightConnector1">
                <a:avLst/>
              </a:prstGeom>
              <a:ln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8545FC9-85ED-4806-874F-8BA99BFA98DB}"/>
                </a:ext>
              </a:extLst>
            </p:cNvPr>
            <p:cNvSpPr txBox="1"/>
            <p:nvPr/>
          </p:nvSpPr>
          <p:spPr>
            <a:xfrm>
              <a:off x="2148056" y="3359055"/>
              <a:ext cx="1022580" cy="4006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rgbClr val="0070C0"/>
                  </a:solidFill>
                </a:rPr>
                <a:t>Milk</a:t>
              </a:r>
              <a:endParaRPr lang="ko-KR" altLang="en-US" sz="1400" dirty="0">
                <a:solidFill>
                  <a:srgbClr val="0070C0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30B3004-1F97-4E6B-8F67-8E3B80A7D532}"/>
                </a:ext>
              </a:extLst>
            </p:cNvPr>
            <p:cNvSpPr txBox="1"/>
            <p:nvPr/>
          </p:nvSpPr>
          <p:spPr>
            <a:xfrm>
              <a:off x="428539" y="5080176"/>
              <a:ext cx="1022580" cy="4006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rgbClr val="C00000"/>
                  </a:solidFill>
                </a:rPr>
                <a:t>Eggs</a:t>
              </a:r>
              <a:endParaRPr lang="ko-KR" altLang="en-US" sz="1400" dirty="0">
                <a:solidFill>
                  <a:srgbClr val="C00000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CF048A8-AFD6-4824-8E5A-9371FB599D4C}"/>
                </a:ext>
              </a:extLst>
            </p:cNvPr>
            <p:cNvSpPr txBox="1"/>
            <p:nvPr/>
          </p:nvSpPr>
          <p:spPr>
            <a:xfrm>
              <a:off x="1147719" y="4284171"/>
              <a:ext cx="1269450" cy="4006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rgbClr val="0070C0"/>
                  </a:solidFill>
                </a:rPr>
                <a:t>Bread</a:t>
              </a:r>
              <a:endParaRPr lang="ko-KR" altLang="en-US" sz="1400" dirty="0">
                <a:solidFill>
                  <a:srgbClr val="0070C0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ADB0EE1-7196-48C7-828B-23B26791F045}"/>
                </a:ext>
              </a:extLst>
            </p:cNvPr>
            <p:cNvSpPr txBox="1"/>
            <p:nvPr/>
          </p:nvSpPr>
          <p:spPr>
            <a:xfrm>
              <a:off x="3757572" y="3311419"/>
              <a:ext cx="1022580" cy="4006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rgbClr val="00B050"/>
                  </a:solidFill>
                </a:rPr>
                <a:t>Eggs</a:t>
              </a:r>
              <a:endParaRPr lang="ko-KR" altLang="en-US" sz="1400" dirty="0">
                <a:solidFill>
                  <a:srgbClr val="00B050"/>
                </a:solidFill>
              </a:endParaRPr>
            </a:p>
          </p:txBody>
        </p:sp>
      </p:grp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2F3577CB-6F9B-4D79-B44A-11A5A1626D99}"/>
              </a:ext>
            </a:extLst>
          </p:cNvPr>
          <p:cNvGrpSpPr/>
          <p:nvPr/>
        </p:nvGrpSpPr>
        <p:grpSpPr>
          <a:xfrm>
            <a:off x="5170003" y="3429000"/>
            <a:ext cx="3535844" cy="2725078"/>
            <a:chOff x="337128" y="2975117"/>
            <a:chExt cx="4602583" cy="3547216"/>
          </a:xfrm>
        </p:grpSpPr>
        <p:grpSp>
          <p:nvGrpSpPr>
            <p:cNvPr id="97" name="그룹 96">
              <a:extLst>
                <a:ext uri="{FF2B5EF4-FFF2-40B4-BE49-F238E27FC236}">
                  <a16:creationId xmlns:a16="http://schemas.microsoft.com/office/drawing/2014/main" id="{65262FFC-7A3C-4279-9237-05C5997EDF3C}"/>
                </a:ext>
              </a:extLst>
            </p:cNvPr>
            <p:cNvGrpSpPr/>
            <p:nvPr/>
          </p:nvGrpSpPr>
          <p:grpSpPr>
            <a:xfrm>
              <a:off x="337128" y="2975117"/>
              <a:ext cx="4602583" cy="3547216"/>
              <a:chOff x="182973" y="3023348"/>
              <a:chExt cx="4602583" cy="3547216"/>
            </a:xfrm>
          </p:grpSpPr>
          <p:sp>
            <p:nvSpPr>
              <p:cNvPr id="102" name="타원 101">
                <a:extLst>
                  <a:ext uri="{FF2B5EF4-FFF2-40B4-BE49-F238E27FC236}">
                    <a16:creationId xmlns:a16="http://schemas.microsoft.com/office/drawing/2014/main" id="{295D11A7-D05D-4E30-A139-26055753FC73}"/>
                  </a:ext>
                </a:extLst>
              </p:cNvPr>
              <p:cNvSpPr/>
              <p:nvPr/>
            </p:nvSpPr>
            <p:spPr>
              <a:xfrm>
                <a:off x="2930710" y="3023348"/>
                <a:ext cx="882906" cy="882907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/>
                  <a:t>70</a:t>
                </a:r>
                <a:endParaRPr lang="ko-KR" altLang="en-US" sz="1400" dirty="0"/>
              </a:p>
            </p:txBody>
          </p:sp>
          <p:sp>
            <p:nvSpPr>
              <p:cNvPr id="103" name="타원 102">
                <a:extLst>
                  <a:ext uri="{FF2B5EF4-FFF2-40B4-BE49-F238E27FC236}">
                    <a16:creationId xmlns:a16="http://schemas.microsoft.com/office/drawing/2014/main" id="{FDCFD958-B1FC-429F-8FD7-0212626BB097}"/>
                  </a:ext>
                </a:extLst>
              </p:cNvPr>
              <p:cNvSpPr/>
              <p:nvPr/>
            </p:nvSpPr>
            <p:spPr>
              <a:xfrm>
                <a:off x="1995975" y="3921860"/>
                <a:ext cx="882906" cy="882907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>
                    <a:solidFill>
                      <a:schemeClr val="accent1"/>
                    </a:solidFill>
                  </a:rPr>
                  <a:t>61</a:t>
                </a:r>
                <a:endParaRPr lang="ko-KR" altLang="en-US" sz="1400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104" name="타원 103">
                <a:extLst>
                  <a:ext uri="{FF2B5EF4-FFF2-40B4-BE49-F238E27FC236}">
                    <a16:creationId xmlns:a16="http://schemas.microsoft.com/office/drawing/2014/main" id="{C6E7026B-1507-4A40-B801-632220EB195E}"/>
                  </a:ext>
                </a:extLst>
              </p:cNvPr>
              <p:cNvSpPr/>
              <p:nvPr/>
            </p:nvSpPr>
            <p:spPr>
              <a:xfrm>
                <a:off x="1110996" y="4797102"/>
                <a:ext cx="882906" cy="882907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>
                    <a:solidFill>
                      <a:schemeClr val="accent1"/>
                    </a:solidFill>
                  </a:rPr>
                  <a:t>41</a:t>
                </a:r>
                <a:endParaRPr lang="ko-KR" altLang="en-US" sz="1400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105" name="타원 104">
                <a:extLst>
                  <a:ext uri="{FF2B5EF4-FFF2-40B4-BE49-F238E27FC236}">
                    <a16:creationId xmlns:a16="http://schemas.microsoft.com/office/drawing/2014/main" id="{3A69D205-AD58-45E6-9736-7262CE503BFE}"/>
                  </a:ext>
                </a:extLst>
              </p:cNvPr>
              <p:cNvSpPr/>
              <p:nvPr/>
            </p:nvSpPr>
            <p:spPr>
              <a:xfrm>
                <a:off x="182973" y="5687658"/>
                <a:ext cx="882906" cy="882906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>
                    <a:solidFill>
                      <a:srgbClr val="C00000"/>
                    </a:solidFill>
                  </a:rPr>
                  <a:t>1</a:t>
                </a:r>
                <a:endParaRPr lang="ko-KR" altLang="en-US" sz="1400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106" name="타원 105">
                <a:extLst>
                  <a:ext uri="{FF2B5EF4-FFF2-40B4-BE49-F238E27FC236}">
                    <a16:creationId xmlns:a16="http://schemas.microsoft.com/office/drawing/2014/main" id="{1C63F438-8BDC-4C29-9662-05A336108A6D}"/>
                  </a:ext>
                </a:extLst>
              </p:cNvPr>
              <p:cNvSpPr/>
              <p:nvPr/>
            </p:nvSpPr>
            <p:spPr>
              <a:xfrm>
                <a:off x="3902650" y="3923018"/>
                <a:ext cx="882906" cy="882907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>
                    <a:solidFill>
                      <a:srgbClr val="00B050"/>
                    </a:solidFill>
                  </a:rPr>
                  <a:t>9</a:t>
                </a:r>
                <a:endParaRPr lang="ko-KR" altLang="en-US" sz="1400" dirty="0">
                  <a:solidFill>
                    <a:srgbClr val="00B050"/>
                  </a:solidFill>
                </a:endParaRPr>
              </a:p>
            </p:txBody>
          </p:sp>
          <p:cxnSp>
            <p:nvCxnSpPr>
              <p:cNvPr id="107" name="직선 화살표 연결선 106">
                <a:extLst>
                  <a:ext uri="{FF2B5EF4-FFF2-40B4-BE49-F238E27FC236}">
                    <a16:creationId xmlns:a16="http://schemas.microsoft.com/office/drawing/2014/main" id="{8315C507-3844-474C-9845-90D2EDBD699F}"/>
                  </a:ext>
                </a:extLst>
              </p:cNvPr>
              <p:cNvCxnSpPr>
                <a:cxnSpLocks/>
                <a:stCxn id="102" idx="3"/>
                <a:endCxn id="103" idx="7"/>
              </p:cNvCxnSpPr>
              <p:nvPr/>
            </p:nvCxnSpPr>
            <p:spPr>
              <a:xfrm flipH="1">
                <a:off x="2749583" y="3776955"/>
                <a:ext cx="310426" cy="27420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직선 화살표 연결선 107">
                <a:extLst>
                  <a:ext uri="{FF2B5EF4-FFF2-40B4-BE49-F238E27FC236}">
                    <a16:creationId xmlns:a16="http://schemas.microsoft.com/office/drawing/2014/main" id="{492CED61-6D98-492A-AE39-335BFC8ED130}"/>
                  </a:ext>
                </a:extLst>
              </p:cNvPr>
              <p:cNvCxnSpPr>
                <a:cxnSpLocks/>
                <a:stCxn id="103" idx="3"/>
                <a:endCxn id="104" idx="7"/>
              </p:cNvCxnSpPr>
              <p:nvPr/>
            </p:nvCxnSpPr>
            <p:spPr>
              <a:xfrm flipH="1">
                <a:off x="1864603" y="4675468"/>
                <a:ext cx="260672" cy="25093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직선 화살표 연결선 108">
                <a:extLst>
                  <a:ext uri="{FF2B5EF4-FFF2-40B4-BE49-F238E27FC236}">
                    <a16:creationId xmlns:a16="http://schemas.microsoft.com/office/drawing/2014/main" id="{BB5C95CB-56E2-41EF-B8C8-0E5FE1BB7B9E}"/>
                  </a:ext>
                </a:extLst>
              </p:cNvPr>
              <p:cNvCxnSpPr>
                <a:cxnSpLocks/>
                <a:stCxn id="104" idx="3"/>
                <a:endCxn id="105" idx="7"/>
              </p:cNvCxnSpPr>
              <p:nvPr/>
            </p:nvCxnSpPr>
            <p:spPr>
              <a:xfrm flipH="1">
                <a:off x="936580" y="5550710"/>
                <a:ext cx="303715" cy="266247"/>
              </a:xfrm>
              <a:prstGeom prst="straightConnector1">
                <a:avLst/>
              </a:prstGeom>
              <a:ln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0" name="직선 화살표 연결선 109">
                <a:extLst>
                  <a:ext uri="{FF2B5EF4-FFF2-40B4-BE49-F238E27FC236}">
                    <a16:creationId xmlns:a16="http://schemas.microsoft.com/office/drawing/2014/main" id="{67A2CD79-79BF-4159-8013-A924C0F28DDB}"/>
                  </a:ext>
                </a:extLst>
              </p:cNvPr>
              <p:cNvCxnSpPr>
                <a:cxnSpLocks/>
                <a:stCxn id="102" idx="5"/>
                <a:endCxn id="106" idx="1"/>
              </p:cNvCxnSpPr>
              <p:nvPr/>
            </p:nvCxnSpPr>
            <p:spPr>
              <a:xfrm>
                <a:off x="3684317" y="3776955"/>
                <a:ext cx="347632" cy="275361"/>
              </a:xfrm>
              <a:prstGeom prst="straightConnector1">
                <a:avLst/>
              </a:prstGeom>
              <a:ln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</p:grp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75519D04-ABD3-4C8E-80CD-8292B95A25C7}"/>
                </a:ext>
              </a:extLst>
            </p:cNvPr>
            <p:cNvSpPr txBox="1"/>
            <p:nvPr/>
          </p:nvSpPr>
          <p:spPr>
            <a:xfrm>
              <a:off x="2148056" y="3359055"/>
              <a:ext cx="1022580" cy="4006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rgbClr val="0070C0"/>
                  </a:solidFill>
                </a:rPr>
                <a:t>Milk</a:t>
              </a:r>
              <a:endParaRPr lang="ko-KR" altLang="en-US" sz="1400" dirty="0">
                <a:solidFill>
                  <a:srgbClr val="0070C0"/>
                </a:solidFill>
              </a:endParaRP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97ACA055-FB80-4021-AFF3-CCDE4B67E470}"/>
                </a:ext>
              </a:extLst>
            </p:cNvPr>
            <p:cNvSpPr txBox="1"/>
            <p:nvPr/>
          </p:nvSpPr>
          <p:spPr>
            <a:xfrm>
              <a:off x="428539" y="5080176"/>
              <a:ext cx="1022580" cy="4006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rgbClr val="C00000"/>
                  </a:solidFill>
                </a:rPr>
                <a:t>Eggs</a:t>
              </a:r>
              <a:endParaRPr lang="ko-KR" altLang="en-US" sz="1400" dirty="0">
                <a:solidFill>
                  <a:srgbClr val="C00000"/>
                </a:solidFill>
              </a:endParaRP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B8C48BF5-C994-4BCF-B5F1-F0D92124EB1B}"/>
                </a:ext>
              </a:extLst>
            </p:cNvPr>
            <p:cNvSpPr txBox="1"/>
            <p:nvPr/>
          </p:nvSpPr>
          <p:spPr>
            <a:xfrm>
              <a:off x="1147719" y="4284171"/>
              <a:ext cx="1269450" cy="4006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rgbClr val="0070C0"/>
                  </a:solidFill>
                </a:rPr>
                <a:t>Bread</a:t>
              </a:r>
              <a:endParaRPr lang="ko-KR" altLang="en-US" sz="1400" dirty="0">
                <a:solidFill>
                  <a:srgbClr val="0070C0"/>
                </a:solidFill>
              </a:endParaRP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9618C586-BE00-42D4-BB70-B0BABD085733}"/>
                </a:ext>
              </a:extLst>
            </p:cNvPr>
            <p:cNvSpPr txBox="1"/>
            <p:nvPr/>
          </p:nvSpPr>
          <p:spPr>
            <a:xfrm>
              <a:off x="3757572" y="3311419"/>
              <a:ext cx="1022580" cy="4006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rgbClr val="00B050"/>
                  </a:solidFill>
                </a:rPr>
                <a:t>Eggs</a:t>
              </a:r>
              <a:endParaRPr lang="ko-KR" altLang="en-US" sz="1400" dirty="0">
                <a:solidFill>
                  <a:srgbClr val="00B050"/>
                </a:solidFill>
              </a:endParaRPr>
            </a:p>
          </p:txBody>
        </p:sp>
      </p:grpSp>
      <p:cxnSp>
        <p:nvCxnSpPr>
          <p:cNvPr id="114" name="직선 화살표 연결선 113">
            <a:extLst>
              <a:ext uri="{FF2B5EF4-FFF2-40B4-BE49-F238E27FC236}">
                <a16:creationId xmlns:a16="http://schemas.microsoft.com/office/drawing/2014/main" id="{5FBFADAF-8307-46EC-94DF-779A5B2F8281}"/>
              </a:ext>
            </a:extLst>
          </p:cNvPr>
          <p:cNvCxnSpPr>
            <a:cxnSpLocks/>
          </p:cNvCxnSpPr>
          <p:nvPr/>
        </p:nvCxnSpPr>
        <p:spPr>
          <a:xfrm>
            <a:off x="4784520" y="4815817"/>
            <a:ext cx="38548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97891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979FF54-D449-49B4-B6AF-0FBF4E5A8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06F79-321D-440B-81D1-3409D93E33A7}" type="slidenum">
              <a:rPr lang="ko-KR" altLang="en-US" smtClean="0"/>
              <a:pPr/>
              <a:t>15</a:t>
            </a:fld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2C198CE1-E256-4DB4-969C-3737E1F483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Method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082B471-2B8C-4972-8168-4F19A2254EA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07962" y="904675"/>
            <a:ext cx="6592887" cy="3964376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altLang="ko-KR" dirty="0"/>
              <a:t>Improved </a:t>
            </a:r>
            <a:r>
              <a:rPr lang="en-US" altLang="ko-KR" dirty="0" err="1"/>
              <a:t>Apriori</a:t>
            </a:r>
            <a:r>
              <a:rPr lang="en-US" altLang="ko-KR" dirty="0"/>
              <a:t> Algorithm</a:t>
            </a:r>
            <a:r>
              <a:rPr lang="en-US" altLang="ko-KR" baseline="30000" dirty="0"/>
              <a:t>1</a:t>
            </a:r>
            <a:endParaRPr lang="en-US" altLang="ko-KR" dirty="0"/>
          </a:p>
          <a:p>
            <a:pPr lvl="1">
              <a:lnSpc>
                <a:spcPct val="110000"/>
              </a:lnSpc>
            </a:pPr>
            <a:r>
              <a:rPr lang="en-US" altLang="ko-KR" dirty="0"/>
              <a:t>Reduce computation time than </a:t>
            </a:r>
            <a:r>
              <a:rPr lang="en-US" altLang="ko-KR" dirty="0" err="1"/>
              <a:t>Apriori</a:t>
            </a:r>
            <a:r>
              <a:rPr lang="en-US" altLang="ko-KR" dirty="0"/>
              <a:t> algorithm</a:t>
            </a:r>
          </a:p>
          <a:p>
            <a:pPr lvl="1">
              <a:lnSpc>
                <a:spcPct val="110000"/>
              </a:lnSpc>
            </a:pPr>
            <a:r>
              <a:rPr lang="en-US" altLang="ko-KR" dirty="0"/>
              <a:t>The smaller the number of combination, The better</a:t>
            </a:r>
          </a:p>
          <a:p>
            <a:pPr lvl="1">
              <a:lnSpc>
                <a:spcPct val="110000"/>
              </a:lnSpc>
            </a:pPr>
            <a:endParaRPr lang="en-US" altLang="ko-KR" dirty="0"/>
          </a:p>
          <a:p>
            <a:pPr>
              <a:lnSpc>
                <a:spcPct val="110000"/>
              </a:lnSpc>
            </a:pPr>
            <a:r>
              <a:rPr lang="en-US" altLang="ko-KR" dirty="0"/>
              <a:t>Steps</a:t>
            </a:r>
          </a:p>
          <a:p>
            <a:pPr lvl="1">
              <a:lnSpc>
                <a:spcPct val="110000"/>
              </a:lnSpc>
            </a:pPr>
            <a:r>
              <a:rPr lang="en-US" altLang="ko-KR" dirty="0"/>
              <a:t>Set minimum support value</a:t>
            </a:r>
          </a:p>
          <a:p>
            <a:pPr lvl="1">
              <a:lnSpc>
                <a:spcPct val="110000"/>
              </a:lnSpc>
            </a:pPr>
            <a:r>
              <a:rPr lang="en-US" altLang="ko-KR" dirty="0"/>
              <a:t>Evaluate frequent k based on first frequent 1</a:t>
            </a:r>
          </a:p>
          <a:p>
            <a:pPr lvl="1">
              <a:lnSpc>
                <a:spcPct val="110000"/>
              </a:lnSpc>
            </a:pPr>
            <a:r>
              <a:rPr lang="en-US" altLang="ko-KR" dirty="0"/>
              <a:t>Repeat until there isn’t new frequent items</a:t>
            </a:r>
          </a:p>
          <a:p>
            <a:pPr lvl="1">
              <a:lnSpc>
                <a:spcPct val="110000"/>
              </a:lnSpc>
            </a:pPr>
            <a:endParaRPr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B1F595-033A-4B62-A82C-662E7ED1A9B0}"/>
              </a:ext>
            </a:extLst>
          </p:cNvPr>
          <p:cNvSpPr txBox="1"/>
          <p:nvPr/>
        </p:nvSpPr>
        <p:spPr>
          <a:xfrm>
            <a:off x="207963" y="6233796"/>
            <a:ext cx="893603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1 Al-</a:t>
            </a:r>
            <a:r>
              <a:rPr lang="en-US" altLang="ko-KR" sz="11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Maolegi</a:t>
            </a:r>
            <a:r>
              <a:rPr lang="en-US" altLang="ko-KR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M., &amp; </a:t>
            </a:r>
            <a:r>
              <a:rPr lang="en-US" altLang="ko-KR" sz="11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Arkok</a:t>
            </a:r>
            <a:r>
              <a:rPr lang="en-US" altLang="ko-KR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B. (2014). An improved </a:t>
            </a:r>
            <a:r>
              <a:rPr lang="en-US" altLang="ko-KR" sz="11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Apriori</a:t>
            </a:r>
            <a:r>
              <a:rPr lang="en-US" altLang="ko-KR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algorithm for association rules. </a:t>
            </a:r>
            <a:r>
              <a:rPr lang="en-US" altLang="ko-KR" sz="1100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arXiv</a:t>
            </a:r>
            <a:r>
              <a:rPr lang="en-US" altLang="ko-KR" sz="11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preprint arXiv:1403.3948</a:t>
            </a:r>
            <a:r>
              <a:rPr lang="en-US" altLang="ko-KR" sz="11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</a:t>
            </a:r>
            <a:endParaRPr lang="ko-KR" altLang="en-US" sz="1100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548E036C-AF90-4755-81D0-855F32D9AFF8}"/>
              </a:ext>
            </a:extLst>
          </p:cNvPr>
          <p:cNvGrpSpPr/>
          <p:nvPr/>
        </p:nvGrpSpPr>
        <p:grpSpPr>
          <a:xfrm>
            <a:off x="81229" y="5006537"/>
            <a:ext cx="8954503" cy="1157210"/>
            <a:chOff x="81229" y="4796116"/>
            <a:chExt cx="8954503" cy="1157210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F597073D-0509-421D-8F99-6317E5D37A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5462"/>
            <a:stretch/>
          </p:blipFill>
          <p:spPr>
            <a:xfrm>
              <a:off x="81229" y="4796117"/>
              <a:ext cx="2877841" cy="1089771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D4009973-AB03-4A39-9E9C-29023FED5B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4728"/>
            <a:stretch/>
          </p:blipFill>
          <p:spPr>
            <a:xfrm>
              <a:off x="2974310" y="4796116"/>
              <a:ext cx="2707162" cy="1117873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CF903BEB-2FC7-4209-BDC6-EFBFD74938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4300" r="4627"/>
            <a:stretch/>
          </p:blipFill>
          <p:spPr>
            <a:xfrm>
              <a:off x="5598374" y="4796116"/>
              <a:ext cx="3437358" cy="1157210"/>
            </a:xfrm>
            <a:prstGeom prst="rect">
              <a:avLst/>
            </a:prstGeom>
          </p:spPr>
        </p:pic>
        <p:cxnSp>
          <p:nvCxnSpPr>
            <p:cNvPr id="18" name="직선 화살표 연결선 17">
              <a:extLst>
                <a:ext uri="{FF2B5EF4-FFF2-40B4-BE49-F238E27FC236}">
                  <a16:creationId xmlns:a16="http://schemas.microsoft.com/office/drawing/2014/main" id="{0DE45781-97F7-4903-9BD0-329451BA2767}"/>
                </a:ext>
              </a:extLst>
            </p:cNvPr>
            <p:cNvCxnSpPr>
              <a:cxnSpLocks/>
            </p:cNvCxnSpPr>
            <p:nvPr/>
          </p:nvCxnSpPr>
          <p:spPr>
            <a:xfrm>
              <a:off x="2481072" y="4982924"/>
              <a:ext cx="493238" cy="0"/>
            </a:xfrm>
            <a:prstGeom prst="straightConnector1">
              <a:avLst/>
            </a:prstGeom>
            <a:ln w="28575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68A2F4A9-51D1-4787-90C3-907B2C31AB05}"/>
                </a:ext>
              </a:extLst>
            </p:cNvPr>
            <p:cNvCxnSpPr/>
            <p:nvPr/>
          </p:nvCxnSpPr>
          <p:spPr>
            <a:xfrm>
              <a:off x="5234063" y="4982924"/>
              <a:ext cx="493238" cy="0"/>
            </a:xfrm>
            <a:prstGeom prst="straightConnector1">
              <a:avLst/>
            </a:prstGeom>
            <a:ln w="28575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F49A6786-8A3A-41C0-8FE7-0D8F9AB14473}"/>
              </a:ext>
            </a:extLst>
          </p:cNvPr>
          <p:cNvGrpSpPr/>
          <p:nvPr/>
        </p:nvGrpSpPr>
        <p:grpSpPr>
          <a:xfrm>
            <a:off x="5402998" y="1996919"/>
            <a:ext cx="3683250" cy="2265362"/>
            <a:chOff x="5352482" y="2210318"/>
            <a:chExt cx="3683250" cy="2265362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16C0D51B-5092-497D-BE62-F354C9794A7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352482" y="2210318"/>
              <a:ext cx="3683250" cy="2265362"/>
            </a:xfrm>
            <a:prstGeom prst="rect">
              <a:avLst/>
            </a:prstGeom>
          </p:spPr>
        </p:pic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545D1B93-82A2-4A4C-8123-DEEC3AE3517E}"/>
                </a:ext>
              </a:extLst>
            </p:cNvPr>
            <p:cNvSpPr/>
            <p:nvPr/>
          </p:nvSpPr>
          <p:spPr>
            <a:xfrm>
              <a:off x="5480682" y="3155503"/>
              <a:ext cx="2045831" cy="18749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6054947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38649BF-B8C1-4D1A-AFCF-474576E48E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06F79-321D-440B-81D1-3409D93E33A7}" type="slidenum">
              <a:rPr lang="ko-KR" altLang="en-US" smtClean="0"/>
              <a:pPr/>
              <a:t>16</a:t>
            </a:fld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7E9D0C7A-A452-4262-9E85-A9D87E832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Method</a:t>
            </a:r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텍스트 개체 틀 3">
                <a:extLst>
                  <a:ext uri="{FF2B5EF4-FFF2-40B4-BE49-F238E27FC236}">
                    <a16:creationId xmlns:a16="http://schemas.microsoft.com/office/drawing/2014/main" id="{0238594D-A992-46A5-A39B-5FC9672D04F1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207963" y="955954"/>
                <a:ext cx="8794721" cy="5140046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US" altLang="ko-KR" dirty="0"/>
                  <a:t>Process the datasets using Improved </a:t>
                </a:r>
                <a:r>
                  <a:rPr lang="en-US" altLang="ko-KR" dirty="0" err="1"/>
                  <a:t>Apriori</a:t>
                </a:r>
                <a:r>
                  <a:rPr lang="en-US" altLang="ko-KR" dirty="0"/>
                  <a:t> algorithm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altLang="ko-KR" dirty="0"/>
                  <a:t>Find every itemset(group) of three of 134 items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altLang="ko-KR" dirty="0"/>
                  <a:t>Based on frequency of each items, Delete combinations which have minimum frequency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altLang="ko-KR" dirty="0"/>
                  <a:t>Find maximum sum of group support value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altLang="ko-KR" dirty="0"/>
                  <a:t> ⇒</a:t>
                </a:r>
              </a:p>
              <a:p>
                <a:pPr lvl="1">
                  <a:lnSpc>
                    <a:spcPct val="100000"/>
                  </a:lnSpc>
                </a:pPr>
                <a:endParaRPr lang="en-US" altLang="ko-KR" dirty="0"/>
              </a:p>
              <a:p>
                <a:pPr>
                  <a:lnSpc>
                    <a:spcPct val="100000"/>
                  </a:lnSpc>
                </a:pPr>
                <a:r>
                  <a:rPr lang="en-US" altLang="ko-KR" dirty="0"/>
                  <a:t>TODO list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altLang="ko-KR" dirty="0"/>
                  <a:t>Insert the </a:t>
                </a:r>
                <a:r>
                  <a:rPr lang="en-US" altLang="ko-KR" b="1" dirty="0">
                    <a:solidFill>
                      <a:srgbClr val="FF0000"/>
                    </a:solidFill>
                  </a:rPr>
                  <a:t>combination</a:t>
                </a:r>
                <a:r>
                  <a:rPr lang="en-US" altLang="ko-KR" dirty="0">
                    <a:solidFill>
                      <a:srgbClr val="FF0000"/>
                    </a:solidFill>
                  </a:rPr>
                  <a:t> and </a:t>
                </a:r>
                <a:r>
                  <a:rPr lang="en-US" altLang="ko-KR" b="1" dirty="0">
                    <a:solidFill>
                      <a:srgbClr val="FF0000"/>
                    </a:solidFill>
                  </a:rPr>
                  <a:t>item distribution</a:t>
                </a:r>
                <a:r>
                  <a:rPr lang="en-US" altLang="ko-KR" b="1" dirty="0"/>
                  <a:t> </a:t>
                </a:r>
                <a:r>
                  <a:rPr lang="en-US" altLang="ko-KR" dirty="0"/>
                  <a:t>on </a:t>
                </a:r>
                <a:r>
                  <a:rPr lang="en-US" altLang="ko-KR" dirty="0" err="1"/>
                  <a:t>RAWSim</a:t>
                </a:r>
                <a:r>
                  <a:rPr lang="en-US" altLang="ko-KR" dirty="0"/>
                  <a:t>-O</a:t>
                </a:r>
              </a:p>
              <a:p>
                <a:pPr lvl="2">
                  <a:lnSpc>
                    <a:spcPct val="100000"/>
                  </a:lnSpc>
                </a:pPr>
                <a:r>
                  <a:rPr lang="en-US" altLang="ko-KR" dirty="0"/>
                  <a:t>Input: Bundle size, Frequency values of group and one item, Weight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altLang="ko-KR" dirty="0"/>
                  <a:t>Add </a:t>
                </a:r>
                <a:r>
                  <a:rPr lang="en-US" altLang="ko-KR" b="1" dirty="0"/>
                  <a:t>RPS(Replenishment Pod Selection) </a:t>
                </a:r>
                <a:r>
                  <a:rPr lang="en-US" altLang="ko-KR" b="1" dirty="0">
                    <a:solidFill>
                      <a:srgbClr val="FF0000"/>
                    </a:solidFill>
                  </a:rPr>
                  <a:t>decision rule </a:t>
                </a:r>
                <a:r>
                  <a:rPr lang="en-US" altLang="ko-KR" dirty="0"/>
                  <a:t>of Controllers</a:t>
                </a:r>
              </a:p>
              <a:p>
                <a:pPr lvl="2">
                  <a:lnSpc>
                    <a:spcPct val="100000"/>
                  </a:lnSpc>
                </a:pPr>
                <a:r>
                  <a:rPr lang="en-US" altLang="ko-KR" dirty="0"/>
                  <a:t>Allocate one group in one pod</a:t>
                </a:r>
              </a:p>
              <a:p>
                <a:pPr lvl="2">
                  <a:lnSpc>
                    <a:spcPct val="100000"/>
                  </a:lnSpc>
                </a:pPr>
                <a:r>
                  <a:rPr lang="en-US" altLang="ko-KR" dirty="0"/>
                  <a:t>The number of groups is same to that of pods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altLang="ko-KR" dirty="0"/>
                  <a:t>Process deleted item</a:t>
                </a:r>
              </a:p>
              <a:p>
                <a:pPr lvl="1">
                  <a:lnSpc>
                    <a:spcPct val="100000"/>
                  </a:lnSpc>
                </a:pPr>
                <a:r>
                  <a:rPr lang="en-US" altLang="ko-KR" dirty="0"/>
                  <a:t>Whether saving computation time is good for us</a:t>
                </a:r>
                <a:endParaRPr lang="ko-KR" altLang="en-US" dirty="0"/>
              </a:p>
            </p:txBody>
          </p:sp>
        </mc:Choice>
        <mc:Fallback>
          <p:sp>
            <p:nvSpPr>
              <p:cNvPr id="4" name="텍스트 개체 틀 3">
                <a:extLst>
                  <a:ext uri="{FF2B5EF4-FFF2-40B4-BE49-F238E27FC236}">
                    <a16:creationId xmlns:a16="http://schemas.microsoft.com/office/drawing/2014/main" id="{0238594D-A992-46A5-A39B-5FC9672D04F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207963" y="955954"/>
                <a:ext cx="8794721" cy="5140046"/>
              </a:xfrm>
              <a:blipFill>
                <a:blip r:embed="rId3"/>
                <a:stretch>
                  <a:fillRect l="-416" t="-71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EB4139C-7DA0-40F7-ADD7-D3793F94C85A}"/>
                  </a:ext>
                </a:extLst>
              </p:cNvPr>
              <p:cNvSpPr txBox="1"/>
              <p:nvPr/>
            </p:nvSpPr>
            <p:spPr>
              <a:xfrm>
                <a:off x="5800725" y="1961864"/>
                <a:ext cx="2370986" cy="700063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600" b="0" i="1" smtClean="0">
                          <a:latin typeface="Cambria Math" panose="02040503050406030204" pitchFamily="18" charset="0"/>
                        </a:rPr>
                        <m:t>𝑎𝑟𝑔𝑚𝑎𝑥</m:t>
                      </m:r>
                      <m:nary>
                        <m:naryPr>
                          <m:chr m:val="∑"/>
                          <m:ctrlP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altLang="ko-KR" sz="1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altLang="ko-KR" sz="16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nary>
                                <m:naryPr>
                                  <m:chr m:val="∑"/>
                                  <m:ctrlPr>
                                    <a:rPr lang="en-US" altLang="ko-KR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altLang="ko-KR" sz="16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altLang="ko-KR" sz="16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altLang="ko-KR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600" b="0" i="1" smtClean="0"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en-US" altLang="ko-KR" sz="16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altLang="ko-KR" sz="1600" b="0" i="1" smtClean="0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en-US" altLang="ko-KR" sz="160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altLang="ko-KR" sz="1600" b="0" i="1" smtClean="0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en-US" altLang="ko-KR" sz="1600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</m:nary>
                        </m:e>
                      </m:nary>
                    </m:oMath>
                  </m:oMathPara>
                </a14:m>
                <a:endParaRPr lang="ko-KR" altLang="en-US" sz="160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EB4139C-7DA0-40F7-ADD7-D3793F94C8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0725" y="1961864"/>
                <a:ext cx="2370986" cy="70006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500907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6CC4388-5CBE-4814-8E8B-FAB97B394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06F79-321D-440B-81D1-3409D93E33A7}" type="slidenum">
              <a:rPr lang="ko-KR" altLang="en-US" smtClean="0"/>
              <a:pPr/>
              <a:t>17</a:t>
            </a:fld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47B81AA-680E-486D-99E8-DCEB0D3512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664" y="54593"/>
            <a:ext cx="7886700" cy="665018"/>
          </a:xfrm>
        </p:spPr>
        <p:txBody>
          <a:bodyPr/>
          <a:lstStyle/>
          <a:p>
            <a:r>
              <a:rPr lang="en-US" altLang="ko-KR" dirty="0"/>
              <a:t>5. Expected Outcomes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599E83A-0476-45EA-AE26-18AE31709B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4639" y="955954"/>
            <a:ext cx="8794721" cy="539451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dirty="0"/>
              <a:t> Expected Outcomes</a:t>
            </a:r>
          </a:p>
          <a:p>
            <a:pPr lvl="1">
              <a:lnSpc>
                <a:spcPct val="100000"/>
              </a:lnSpc>
            </a:pPr>
            <a:r>
              <a:rPr lang="en-US" altLang="ko-KR" dirty="0"/>
              <a:t>Increase efficiency compared to the conventional method of </a:t>
            </a:r>
            <a:r>
              <a:rPr lang="en-US" altLang="ko-KR" dirty="0" err="1"/>
              <a:t>RAWSim</a:t>
            </a:r>
            <a:r>
              <a:rPr lang="en-US" altLang="ko-KR" dirty="0"/>
              <a:t>-O</a:t>
            </a:r>
          </a:p>
          <a:p>
            <a:pPr lvl="2">
              <a:lnSpc>
                <a:spcPct val="100000"/>
              </a:lnSpc>
            </a:pPr>
            <a:r>
              <a:rPr lang="en-US" altLang="ko-KR" dirty="0"/>
              <a:t>Maximize total </a:t>
            </a:r>
            <a:r>
              <a:rPr lang="en-US" altLang="ko-KR" b="1" dirty="0">
                <a:solidFill>
                  <a:srgbClr val="FF0000"/>
                </a:solidFill>
              </a:rPr>
              <a:t>throughput</a:t>
            </a:r>
          </a:p>
          <a:p>
            <a:pPr lvl="3">
              <a:lnSpc>
                <a:spcPct val="100000"/>
              </a:lnSpc>
            </a:pPr>
            <a:r>
              <a:rPr lang="en-US" altLang="ko-KR" dirty="0"/>
              <a:t>Related three items will be contained in one pod</a:t>
            </a:r>
          </a:p>
          <a:p>
            <a:pPr lvl="3">
              <a:lnSpc>
                <a:spcPct val="100000"/>
              </a:lnSpc>
            </a:pPr>
            <a:r>
              <a:rPr lang="en-US" altLang="ko-KR" dirty="0"/>
              <a:t>1 order, 1 movement of robot</a:t>
            </a:r>
          </a:p>
          <a:p>
            <a:pPr lvl="2">
              <a:lnSpc>
                <a:spcPct val="100000"/>
              </a:lnSpc>
            </a:pPr>
            <a:r>
              <a:rPr lang="en-US" altLang="ko-KR" dirty="0"/>
              <a:t>Minimize total </a:t>
            </a:r>
            <a:r>
              <a:rPr lang="en-US" altLang="ko-KR" b="1" dirty="0">
                <a:solidFill>
                  <a:srgbClr val="FF0000"/>
                </a:solidFill>
              </a:rPr>
              <a:t>time</a:t>
            </a:r>
          </a:p>
          <a:p>
            <a:pPr lvl="3">
              <a:lnSpc>
                <a:spcPct val="100000"/>
              </a:lnSpc>
            </a:pPr>
            <a:r>
              <a:rPr lang="en-US" altLang="ko-KR" dirty="0"/>
              <a:t>Reducing unnecessary movement of robots</a:t>
            </a: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C8305FB3-4F0D-47CA-B077-9B888E1DABD7}"/>
              </a:ext>
            </a:extLst>
          </p:cNvPr>
          <p:cNvGrpSpPr/>
          <p:nvPr/>
        </p:nvGrpSpPr>
        <p:grpSpPr>
          <a:xfrm>
            <a:off x="2253036" y="3572087"/>
            <a:ext cx="4350471" cy="2137358"/>
            <a:chOff x="3137369" y="3123818"/>
            <a:chExt cx="5684367" cy="2792691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EF835B96-E949-4E77-B74F-1B6CE3EC30C1}"/>
                </a:ext>
              </a:extLst>
            </p:cNvPr>
            <p:cNvGrpSpPr/>
            <p:nvPr/>
          </p:nvGrpSpPr>
          <p:grpSpPr>
            <a:xfrm>
              <a:off x="4312219" y="3123818"/>
              <a:ext cx="4509517" cy="2792691"/>
              <a:chOff x="4097155" y="3429000"/>
              <a:chExt cx="3556176" cy="2248836"/>
            </a:xfrm>
          </p:grpSpPr>
          <p:pic>
            <p:nvPicPr>
              <p:cNvPr id="1026" name="Picture 2" descr="Efficient order picking methods in robotic mobile fulfillment systems |  DeepAI">
                <a:extLst>
                  <a:ext uri="{FF2B5EF4-FFF2-40B4-BE49-F238E27FC236}">
                    <a16:creationId xmlns:a16="http://schemas.microsoft.com/office/drawing/2014/main" id="{83230E8D-025E-4438-99E0-A23A2D5688B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8892" t="-1824" r="-1607" b="51729"/>
              <a:stretch/>
            </p:blipFill>
            <p:spPr bwMode="auto">
              <a:xfrm>
                <a:off x="5062141" y="3429000"/>
                <a:ext cx="2591190" cy="224883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" name="Picture 2" descr="Efficient order picking methods in robotic mobile fulfillment systems |  DeepAI">
                <a:extLst>
                  <a:ext uri="{FF2B5EF4-FFF2-40B4-BE49-F238E27FC236}">
                    <a16:creationId xmlns:a16="http://schemas.microsoft.com/office/drawing/2014/main" id="{3AEF4D3A-8EFE-43C4-9BF8-C508EE5B34E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612" t="-1782" r="63848" b="51687"/>
              <a:stretch/>
            </p:blipFill>
            <p:spPr bwMode="auto">
              <a:xfrm>
                <a:off x="4097155" y="3429000"/>
                <a:ext cx="1064009" cy="224883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cxnSp>
          <p:nvCxnSpPr>
            <p:cNvPr id="8" name="직선 화살표 연결선 7">
              <a:extLst>
                <a:ext uri="{FF2B5EF4-FFF2-40B4-BE49-F238E27FC236}">
                  <a16:creationId xmlns:a16="http://schemas.microsoft.com/office/drawing/2014/main" id="{E180BB7E-BA31-45D7-AF7F-D311ED2F69B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78111" y="3654078"/>
              <a:ext cx="305828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직선 화살표 연결선 10">
              <a:extLst>
                <a:ext uri="{FF2B5EF4-FFF2-40B4-BE49-F238E27FC236}">
                  <a16:creationId xmlns:a16="http://schemas.microsoft.com/office/drawing/2014/main" id="{685D37B3-F1DE-452C-A229-1B920A9D30C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87537" y="4061002"/>
              <a:ext cx="296400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직선 화살표 연결선 11">
              <a:extLst>
                <a:ext uri="{FF2B5EF4-FFF2-40B4-BE49-F238E27FC236}">
                  <a16:creationId xmlns:a16="http://schemas.microsoft.com/office/drawing/2014/main" id="{0C309680-3D47-4AF0-A29D-BB6AE1FF595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78111" y="4446715"/>
              <a:ext cx="305828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B7D59CC-19EE-4BA4-AC73-A42E7B9C0F3C}"/>
                </a:ext>
              </a:extLst>
            </p:cNvPr>
            <p:cNvSpPr txBox="1"/>
            <p:nvPr/>
          </p:nvSpPr>
          <p:spPr>
            <a:xfrm>
              <a:off x="3275814" y="3468544"/>
              <a:ext cx="688156" cy="4021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/>
                <a:t>eggs</a:t>
              </a:r>
              <a:endParaRPr lang="ko-KR" altLang="en-US" sz="1400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A223D97-9F9B-4155-B7B7-9A8DB73F90F4}"/>
                </a:ext>
              </a:extLst>
            </p:cNvPr>
            <p:cNvSpPr txBox="1"/>
            <p:nvPr/>
          </p:nvSpPr>
          <p:spPr>
            <a:xfrm>
              <a:off x="3285240" y="3868201"/>
              <a:ext cx="688156" cy="4021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/>
                <a:t>milk</a:t>
              </a:r>
              <a:endParaRPr lang="ko-KR" altLang="en-US" sz="1400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246CE93-8708-4A4D-BEDE-FD6D83085CF1}"/>
                </a:ext>
              </a:extLst>
            </p:cNvPr>
            <p:cNvSpPr txBox="1"/>
            <p:nvPr/>
          </p:nvSpPr>
          <p:spPr>
            <a:xfrm>
              <a:off x="3137369" y="4237531"/>
              <a:ext cx="899154" cy="4021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/>
                <a:t>bread</a:t>
              </a:r>
              <a:endParaRPr lang="ko-KR" altLang="en-US" sz="1400" dirty="0"/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5A0423BF-075F-4D94-8010-48B9BC3D2DF2}"/>
              </a:ext>
            </a:extLst>
          </p:cNvPr>
          <p:cNvSpPr/>
          <p:nvPr/>
        </p:nvSpPr>
        <p:spPr>
          <a:xfrm>
            <a:off x="3279979" y="4313066"/>
            <a:ext cx="110922" cy="10362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99130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DC1A3D4-D1C4-45F9-8C7C-894091E5B2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06F79-321D-440B-81D1-3409D93E33A7}" type="slidenum">
              <a:rPr lang="ko-KR" altLang="en-US" smtClean="0"/>
              <a:pPr/>
              <a:t>2</a:t>
            </a:fld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742E517C-DE8F-4C7E-8826-33F371449F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Contents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A494770-9A86-421C-AD46-8A5F899BAE7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52030" y="1602376"/>
            <a:ext cx="8794721" cy="365324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sz="2000" dirty="0"/>
              <a:t>1. Project Introduction </a:t>
            </a:r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r>
              <a:rPr lang="en-US" altLang="ko-KR" sz="2000" dirty="0"/>
              <a:t>2. Problem formulation</a:t>
            </a:r>
          </a:p>
          <a:p>
            <a:pPr marL="457200" lvl="1" indent="0">
              <a:buNone/>
            </a:pPr>
            <a:endParaRPr lang="en-US" altLang="ko-KR" sz="2000" dirty="0"/>
          </a:p>
          <a:p>
            <a:pPr marL="0" indent="0">
              <a:buNone/>
            </a:pPr>
            <a:r>
              <a:rPr lang="en-US" altLang="ko-KR" sz="2000" dirty="0"/>
              <a:t>3. Data</a:t>
            </a:r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r>
              <a:rPr lang="en-US" altLang="ko-KR" sz="2000" dirty="0"/>
              <a:t>4. Method</a:t>
            </a:r>
          </a:p>
          <a:p>
            <a:endParaRPr lang="en-US" altLang="ko-KR" sz="2000" dirty="0"/>
          </a:p>
          <a:p>
            <a:pPr marL="0" indent="0">
              <a:buNone/>
            </a:pPr>
            <a:r>
              <a:rPr lang="en-US" altLang="ko-KR" sz="2000" dirty="0"/>
              <a:t>5. Expected Outcome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3040232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979FF54-D449-49B4-B6AF-0FBF4E5A8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06F79-321D-440B-81D1-3409D93E33A7}" type="slidenum">
              <a:rPr lang="ko-KR" altLang="en-US" smtClean="0"/>
              <a:pPr/>
              <a:t>3</a:t>
            </a:fld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2C198CE1-E256-4DB4-969C-3737E1F483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Project Introduction – RMFS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082B471-2B8C-4972-8168-4F19A2254EA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07963" y="955954"/>
            <a:ext cx="8794721" cy="5338166"/>
          </a:xfrm>
        </p:spPr>
        <p:txBody>
          <a:bodyPr>
            <a:normAutofit/>
          </a:bodyPr>
          <a:lstStyle/>
          <a:p>
            <a:r>
              <a:rPr lang="en-US" altLang="ko-KR" dirty="0"/>
              <a:t>Robotic Mobile Fulfillment System (</a:t>
            </a:r>
            <a:r>
              <a:rPr lang="en-US" altLang="ko-KR" b="1" dirty="0"/>
              <a:t>RMFS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Mobile robot in logistics industry (</a:t>
            </a:r>
            <a:r>
              <a:rPr lang="en-US" altLang="ko-KR" dirty="0" err="1"/>
              <a:t>Untact</a:t>
            </a:r>
            <a:r>
              <a:rPr lang="en-US" altLang="ko-KR" dirty="0"/>
              <a:t> technology) </a:t>
            </a:r>
          </a:p>
          <a:p>
            <a:pPr lvl="1"/>
            <a:r>
              <a:rPr lang="en-US" altLang="ko-KR" dirty="0"/>
              <a:t>Deliver products from replenishment to pick up station</a:t>
            </a:r>
          </a:p>
          <a:p>
            <a:pPr lvl="1">
              <a:lnSpc>
                <a:spcPct val="110000"/>
              </a:lnSpc>
            </a:pPr>
            <a:endParaRPr lang="en-US" altLang="ko-KR" dirty="0"/>
          </a:p>
          <a:p>
            <a:pPr lvl="1">
              <a:lnSpc>
                <a:spcPct val="110000"/>
              </a:lnSpc>
            </a:pPr>
            <a:r>
              <a:rPr lang="en-US" altLang="ko-KR" dirty="0"/>
              <a:t>Project Goal: Increase efficiency of the warehouse(RMFS) by analyzing the following:</a:t>
            </a:r>
          </a:p>
          <a:p>
            <a:pPr lvl="2">
              <a:lnSpc>
                <a:spcPct val="110000"/>
              </a:lnSpc>
            </a:pPr>
            <a:r>
              <a:rPr lang="en-US" altLang="ko-KR" dirty="0"/>
              <a:t>RPS</a:t>
            </a:r>
            <a:r>
              <a:rPr lang="en-US" altLang="ko-KR" baseline="30000" dirty="0"/>
              <a:t>1</a:t>
            </a:r>
            <a:r>
              <a:rPr lang="en-US" altLang="ko-KR" dirty="0"/>
              <a:t>: Efficiency of different </a:t>
            </a:r>
            <a:r>
              <a:rPr lang="en-US" altLang="ko-KR" b="1" dirty="0"/>
              <a:t>product deployment</a:t>
            </a:r>
            <a:r>
              <a:rPr lang="en-US" altLang="ko-KR" dirty="0"/>
              <a:t> by association analysis</a:t>
            </a:r>
          </a:p>
          <a:p>
            <a:pPr lvl="2">
              <a:lnSpc>
                <a:spcPct val="110000"/>
              </a:lnSpc>
            </a:pPr>
            <a:r>
              <a:rPr lang="en-US" altLang="ko-KR" dirty="0"/>
              <a:t>PSA</a:t>
            </a:r>
            <a:r>
              <a:rPr lang="en-US" altLang="ko-KR" baseline="30000" dirty="0"/>
              <a:t>2</a:t>
            </a:r>
            <a:r>
              <a:rPr lang="en-US" altLang="ko-KR" dirty="0"/>
              <a:t>: Efficiency of </a:t>
            </a:r>
            <a:r>
              <a:rPr lang="en-US" altLang="ko-KR" b="1" dirty="0"/>
              <a:t>multi-robot path planning</a:t>
            </a:r>
            <a:r>
              <a:rPr lang="en-US" altLang="ko-KR" dirty="0"/>
              <a:t> considering pick order, pod’s constitution</a:t>
            </a:r>
          </a:p>
          <a:p>
            <a:pPr marL="914400" lvl="2" indent="0">
              <a:lnSpc>
                <a:spcPct val="110000"/>
              </a:lnSpc>
              <a:buNone/>
            </a:pPr>
            <a:r>
              <a:rPr lang="en-US" altLang="ko-KR" b="1" dirty="0"/>
              <a:t>⇒ Minimize total </a:t>
            </a:r>
            <a:r>
              <a:rPr lang="en-US" altLang="ko-KR" b="1" dirty="0">
                <a:solidFill>
                  <a:srgbClr val="FF0000"/>
                </a:solidFill>
              </a:rPr>
              <a:t>time</a:t>
            </a:r>
            <a:r>
              <a:rPr lang="en-US" altLang="ko-KR" b="1" dirty="0"/>
              <a:t> &amp; Maximize total </a:t>
            </a:r>
            <a:r>
              <a:rPr lang="en-US" altLang="ko-KR" b="1" dirty="0">
                <a:solidFill>
                  <a:srgbClr val="FF0000"/>
                </a:solidFill>
              </a:rPr>
              <a:t>throughput</a:t>
            </a:r>
          </a:p>
          <a:p>
            <a:pPr marL="914400" lvl="2" indent="0">
              <a:lnSpc>
                <a:spcPct val="110000"/>
              </a:lnSpc>
              <a:buNone/>
            </a:pPr>
            <a:endParaRPr lang="en-US" altLang="ko-KR" b="1" dirty="0">
              <a:solidFill>
                <a:srgbClr val="FF0000"/>
              </a:solidFill>
            </a:endParaRPr>
          </a:p>
          <a:p>
            <a:pPr lvl="1">
              <a:lnSpc>
                <a:spcPct val="110000"/>
              </a:lnSpc>
            </a:pPr>
            <a:r>
              <a:rPr lang="en-US" altLang="ko-KR" dirty="0"/>
              <a:t>Using a recently developed RMFS simulator (</a:t>
            </a:r>
            <a:r>
              <a:rPr lang="en-US" altLang="ko-KR" dirty="0" err="1"/>
              <a:t>RAWSim</a:t>
            </a:r>
            <a:r>
              <a:rPr lang="en-US" altLang="ko-KR" dirty="0"/>
              <a:t>-O)</a:t>
            </a:r>
          </a:p>
          <a:p>
            <a:endParaRPr lang="ko-KR" altLang="en-US" dirty="0"/>
          </a:p>
        </p:txBody>
      </p:sp>
      <p:pic>
        <p:nvPicPr>
          <p:cNvPr id="5" name="Project_proposal_HWLee">
            <a:hlinkClick r:id="" action="ppaction://media"/>
            <a:extLst>
              <a:ext uri="{FF2B5EF4-FFF2-40B4-BE49-F238E27FC236}">
                <a16:creationId xmlns:a16="http://schemas.microsoft.com/office/drawing/2014/main" id="{65CCCAB6-E6A5-4C27-9C99-5BEF469559A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492685" y="4113175"/>
            <a:ext cx="4158630" cy="2339229"/>
          </a:xfrm>
          <a:prstGeom prst="rect">
            <a:avLst/>
          </a:prstGeom>
        </p:spPr>
      </p:pic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F3C02E0-4A31-4635-A9A8-BFA9378860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6664" y="6124370"/>
            <a:ext cx="3086100" cy="339499"/>
          </a:xfrm>
        </p:spPr>
        <p:txBody>
          <a:bodyPr/>
          <a:lstStyle/>
          <a:p>
            <a:r>
              <a:rPr lang="en-US" altLang="ko-KR"/>
              <a:t>1 Replenishment Pod Selection</a:t>
            </a:r>
          </a:p>
          <a:p>
            <a:r>
              <a:rPr lang="en-US" altLang="ko-KR"/>
              <a:t>2 Pod Storage Assignment</a:t>
            </a:r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7742723B-1747-4DAD-802D-C6CF28640432}"/>
              </a:ext>
            </a:extLst>
          </p:cNvPr>
          <p:cNvGrpSpPr/>
          <p:nvPr/>
        </p:nvGrpSpPr>
        <p:grpSpPr>
          <a:xfrm>
            <a:off x="7152733" y="3317353"/>
            <a:ext cx="1622636" cy="2378646"/>
            <a:chOff x="7152733" y="3317353"/>
            <a:chExt cx="1622636" cy="2378646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A89517D7-3E46-48B4-8956-953D455AE81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152733" y="3317353"/>
              <a:ext cx="1622636" cy="2108063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618F28F-91A2-4B68-8996-F4740737D758}"/>
                </a:ext>
              </a:extLst>
            </p:cNvPr>
            <p:cNvSpPr txBox="1"/>
            <p:nvPr/>
          </p:nvSpPr>
          <p:spPr>
            <a:xfrm>
              <a:off x="7152733" y="5434389"/>
              <a:ext cx="162263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dirty="0"/>
                <a:t>Robot carrying a Pod</a:t>
              </a:r>
              <a:endParaRPr lang="ko-KR" altLang="en-US" sz="1100" dirty="0"/>
            </a:p>
          </p:txBody>
        </p:sp>
      </p:grpSp>
    </p:spTree>
    <p:extLst>
      <p:ext uri="{BB962C8B-B14F-4D97-AF65-F5344CB8AC3E}">
        <p14:creationId xmlns:p14="http://schemas.microsoft.com/office/powerpoint/2010/main" val="2607852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9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979FF54-D449-49B4-B6AF-0FBF4E5A8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06F79-321D-440B-81D1-3409D93E33A7}" type="slidenum">
              <a:rPr lang="ko-KR" altLang="en-US" smtClean="0"/>
              <a:pPr/>
              <a:t>4</a:t>
            </a:fld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2C198CE1-E256-4DB4-969C-3737E1F483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Project Introduction – RMFS</a:t>
            </a:r>
            <a:endParaRPr lang="ko-KR" altLang="en-US" dirty="0"/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1B5099B8-210F-4FE5-9F9D-4496FBEB1216}"/>
              </a:ext>
            </a:extLst>
          </p:cNvPr>
          <p:cNvGrpSpPr/>
          <p:nvPr/>
        </p:nvGrpSpPr>
        <p:grpSpPr>
          <a:xfrm>
            <a:off x="7713329" y="5501047"/>
            <a:ext cx="1091712" cy="873652"/>
            <a:chOff x="7713329" y="5501047"/>
            <a:chExt cx="1091712" cy="873652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2BCD9FCC-AA61-41CC-B311-F80ADBF2DD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6002" t="85588" r="32357" b="2800"/>
            <a:stretch/>
          </p:blipFill>
          <p:spPr>
            <a:xfrm>
              <a:off x="7713329" y="5501047"/>
              <a:ext cx="694640" cy="434998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154BB8BE-AF20-4F3E-AA0B-A704C2C706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1156" t="85588" r="10548" b="2406"/>
            <a:stretch/>
          </p:blipFill>
          <p:spPr>
            <a:xfrm>
              <a:off x="7713329" y="5924943"/>
              <a:ext cx="1091712" cy="449756"/>
            </a:xfrm>
            <a:prstGeom prst="rect">
              <a:avLst/>
            </a:prstGeom>
          </p:spPr>
        </p:pic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349C0768-02DD-44CA-ADAB-65E408B46B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86118" t="69910" r="495" b="16294"/>
            <a:stretch/>
          </p:blipFill>
          <p:spPr>
            <a:xfrm>
              <a:off x="8374380" y="5501047"/>
              <a:ext cx="430661" cy="423896"/>
            </a:xfrm>
            <a:prstGeom prst="rect">
              <a:avLst/>
            </a:prstGeom>
          </p:spPr>
        </p:pic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4729767D-28BC-463B-A8E2-F7C866519E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6294"/>
          <a:stretch/>
        </p:blipFill>
        <p:spPr>
          <a:xfrm>
            <a:off x="1588426" y="3231018"/>
            <a:ext cx="5967148" cy="313579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F6B71CA-5C57-4ECD-8DD8-3753E765041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1138" b="4672"/>
          <a:stretch/>
        </p:blipFill>
        <p:spPr>
          <a:xfrm>
            <a:off x="1413131" y="929805"/>
            <a:ext cx="4731391" cy="187867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841FEE9-609C-4DF2-B8E9-5264B19B9A8E}"/>
              </a:ext>
            </a:extLst>
          </p:cNvPr>
          <p:cNvSpPr txBox="1"/>
          <p:nvPr/>
        </p:nvSpPr>
        <p:spPr>
          <a:xfrm>
            <a:off x="6272119" y="1176418"/>
            <a:ext cx="292499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ROA : Replenishment Order Assignment</a:t>
            </a:r>
          </a:p>
          <a:p>
            <a:r>
              <a:rPr lang="en-US" altLang="ko-KR" sz="1200" dirty="0"/>
              <a:t>RPS : Replenishment Pod Selection </a:t>
            </a:r>
          </a:p>
          <a:p>
            <a:r>
              <a:rPr lang="en-US" altLang="ko-KR" sz="1200" dirty="0"/>
              <a:t>POA : Pick Order Assignment</a:t>
            </a:r>
          </a:p>
          <a:p>
            <a:r>
              <a:rPr lang="en-US" altLang="ko-KR" sz="1200" dirty="0"/>
              <a:t>PPS : Pick Pod Selection</a:t>
            </a:r>
          </a:p>
          <a:p>
            <a:r>
              <a:rPr lang="en-US" altLang="ko-KR" sz="1200" dirty="0"/>
              <a:t>PSA : Pod Storage Selection</a:t>
            </a:r>
          </a:p>
          <a:p>
            <a:r>
              <a:rPr lang="en-US" altLang="ko-KR" sz="1200" dirty="0"/>
              <a:t>TA : Task Allocation</a:t>
            </a:r>
          </a:p>
          <a:p>
            <a:r>
              <a:rPr lang="en-US" altLang="ko-KR" sz="1200" dirty="0"/>
              <a:t>PP : Path Planning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4931649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979FF54-D449-49B4-B6AF-0FBF4E5A8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06F79-321D-440B-81D1-3409D93E33A7}" type="slidenum">
              <a:rPr lang="ko-KR" altLang="en-US" smtClean="0"/>
              <a:pPr/>
              <a:t>5</a:t>
            </a:fld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2C198CE1-E256-4DB4-969C-3737E1F483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Problem formulation - RPS</a:t>
            </a:r>
            <a:endParaRPr lang="ko-KR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032AB653-9F2E-4A3A-875D-BB207E39090F}"/>
              </a:ext>
            </a:extLst>
          </p:cNvPr>
          <p:cNvGrpSpPr/>
          <p:nvPr/>
        </p:nvGrpSpPr>
        <p:grpSpPr>
          <a:xfrm>
            <a:off x="2159539" y="929805"/>
            <a:ext cx="4731391" cy="1878677"/>
            <a:chOff x="2289431" y="929805"/>
            <a:chExt cx="4731391" cy="1878677"/>
          </a:xfrm>
        </p:grpSpPr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64C6FCBB-4959-454A-8EAD-E9231E5853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1138" b="4672"/>
            <a:stretch/>
          </p:blipFill>
          <p:spPr>
            <a:xfrm>
              <a:off x="2289431" y="929805"/>
              <a:ext cx="4731391" cy="1878677"/>
            </a:xfrm>
            <a:prstGeom prst="rect">
              <a:avLst/>
            </a:prstGeom>
          </p:spPr>
        </p:pic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A2243D21-201A-41B8-91B5-E6CB2D730614}"/>
                </a:ext>
              </a:extLst>
            </p:cNvPr>
            <p:cNvSpPr/>
            <p:nvPr/>
          </p:nvSpPr>
          <p:spPr>
            <a:xfrm>
              <a:off x="3363670" y="1425428"/>
              <a:ext cx="512379" cy="331076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208C8BB4-81A4-4A0F-8004-212C2886B1E8}"/>
              </a:ext>
            </a:extLst>
          </p:cNvPr>
          <p:cNvGrpSpPr/>
          <p:nvPr/>
        </p:nvGrpSpPr>
        <p:grpSpPr>
          <a:xfrm>
            <a:off x="-57351" y="2655830"/>
            <a:ext cx="8862392" cy="3718869"/>
            <a:chOff x="-57351" y="2655830"/>
            <a:chExt cx="8862392" cy="3718869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EE8161DD-06C4-4E20-9AA8-95B19D5606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16294"/>
            <a:stretch/>
          </p:blipFill>
          <p:spPr>
            <a:xfrm>
              <a:off x="1588426" y="3231018"/>
              <a:ext cx="5967148" cy="3135798"/>
            </a:xfrm>
            <a:prstGeom prst="rect">
              <a:avLst/>
            </a:prstGeom>
          </p:spPr>
        </p:pic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995C8CA8-9B78-49C1-AAF6-93814A582D9A}"/>
                </a:ext>
              </a:extLst>
            </p:cNvPr>
            <p:cNvSpPr/>
            <p:nvPr/>
          </p:nvSpPr>
          <p:spPr>
            <a:xfrm>
              <a:off x="1557389" y="3706884"/>
              <a:ext cx="307005" cy="307005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7" name="직선 화살표 연결선 6">
              <a:extLst>
                <a:ext uri="{FF2B5EF4-FFF2-40B4-BE49-F238E27FC236}">
                  <a16:creationId xmlns:a16="http://schemas.microsoft.com/office/drawing/2014/main" id="{389D8931-F5C7-4E1C-87B1-9BC5C9E192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98650" y="3516287"/>
              <a:ext cx="1335001" cy="287363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왼쪽 중괄호 13">
              <a:extLst>
                <a:ext uri="{FF2B5EF4-FFF2-40B4-BE49-F238E27FC236}">
                  <a16:creationId xmlns:a16="http://schemas.microsoft.com/office/drawing/2014/main" id="{5E972417-5943-4506-9F7C-5598BAEDAF9A}"/>
                </a:ext>
              </a:extLst>
            </p:cNvPr>
            <p:cNvSpPr/>
            <p:nvPr/>
          </p:nvSpPr>
          <p:spPr>
            <a:xfrm>
              <a:off x="1389465" y="3858776"/>
              <a:ext cx="176362" cy="1245240"/>
            </a:xfrm>
            <a:prstGeom prst="leftBrace">
              <a:avLst>
                <a:gd name="adj1" fmla="val 92109"/>
                <a:gd name="adj2" fmla="val 72697"/>
              </a:avLst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52B28568-5C19-4A7F-B99B-E630C602E63B}"/>
                </a:ext>
              </a:extLst>
            </p:cNvPr>
            <p:cNvGrpSpPr/>
            <p:nvPr/>
          </p:nvGrpSpPr>
          <p:grpSpPr>
            <a:xfrm>
              <a:off x="7713329" y="5501047"/>
              <a:ext cx="1091712" cy="873652"/>
              <a:chOff x="7713329" y="5501047"/>
              <a:chExt cx="1091712" cy="873652"/>
            </a:xfrm>
          </p:grpSpPr>
          <p:pic>
            <p:nvPicPr>
              <p:cNvPr id="21" name="그림 20">
                <a:extLst>
                  <a:ext uri="{FF2B5EF4-FFF2-40B4-BE49-F238E27FC236}">
                    <a16:creationId xmlns:a16="http://schemas.microsoft.com/office/drawing/2014/main" id="{B719125A-46A1-4CF9-8081-87C105705F9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56002" t="85588" r="32357" b="2800"/>
              <a:stretch/>
            </p:blipFill>
            <p:spPr>
              <a:xfrm>
                <a:off x="7713329" y="5501047"/>
                <a:ext cx="694640" cy="434998"/>
              </a:xfrm>
              <a:prstGeom prst="rect">
                <a:avLst/>
              </a:prstGeom>
            </p:spPr>
          </p:pic>
          <p:pic>
            <p:nvPicPr>
              <p:cNvPr id="23" name="그림 22">
                <a:extLst>
                  <a:ext uri="{FF2B5EF4-FFF2-40B4-BE49-F238E27FC236}">
                    <a16:creationId xmlns:a16="http://schemas.microsoft.com/office/drawing/2014/main" id="{2ACE35F9-81CC-41C8-8613-23EC3CB5C1C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71156" t="85588" r="10548" b="2406"/>
              <a:stretch/>
            </p:blipFill>
            <p:spPr>
              <a:xfrm>
                <a:off x="7713329" y="5924943"/>
                <a:ext cx="1091712" cy="449756"/>
              </a:xfrm>
              <a:prstGeom prst="rect">
                <a:avLst/>
              </a:prstGeom>
            </p:spPr>
          </p:pic>
          <p:pic>
            <p:nvPicPr>
              <p:cNvPr id="24" name="그림 23">
                <a:extLst>
                  <a:ext uri="{FF2B5EF4-FFF2-40B4-BE49-F238E27FC236}">
                    <a16:creationId xmlns:a16="http://schemas.microsoft.com/office/drawing/2014/main" id="{E918321D-6191-4D50-9FA7-3A2D46E1DD2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86118" t="69910" r="495" b="16294"/>
              <a:stretch/>
            </p:blipFill>
            <p:spPr>
              <a:xfrm>
                <a:off x="8374380" y="5501047"/>
                <a:ext cx="430661" cy="423896"/>
              </a:xfrm>
              <a:prstGeom prst="rect">
                <a:avLst/>
              </a:prstGeom>
            </p:spPr>
          </p:pic>
        </p:grpSp>
        <p:cxnSp>
          <p:nvCxnSpPr>
            <p:cNvPr id="25" name="직선 화살표 연결선 24">
              <a:extLst>
                <a:ext uri="{FF2B5EF4-FFF2-40B4-BE49-F238E27FC236}">
                  <a16:creationId xmlns:a16="http://schemas.microsoft.com/office/drawing/2014/main" id="{99FD5FDC-7C7B-4D2D-BD07-DDE77B44B8C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17700" y="4272742"/>
              <a:ext cx="2363355" cy="775508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화살표 연결선 27">
              <a:extLst>
                <a:ext uri="{FF2B5EF4-FFF2-40B4-BE49-F238E27FC236}">
                  <a16:creationId xmlns:a16="http://schemas.microsoft.com/office/drawing/2014/main" id="{188A1172-4870-4676-9D26-7131631DC9F1}"/>
                </a:ext>
              </a:extLst>
            </p:cNvPr>
            <p:cNvCxnSpPr>
              <a:cxnSpLocks/>
            </p:cNvCxnSpPr>
            <p:nvPr/>
          </p:nvCxnSpPr>
          <p:spPr>
            <a:xfrm>
              <a:off x="1924050" y="5099050"/>
              <a:ext cx="2938897" cy="977554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38FC65A-AA9C-423A-BE7A-400C63B4484D}"/>
                </a:ext>
              </a:extLst>
            </p:cNvPr>
            <p:cNvSpPr txBox="1"/>
            <p:nvPr/>
          </p:nvSpPr>
          <p:spPr>
            <a:xfrm>
              <a:off x="2167450" y="4288589"/>
              <a:ext cx="1856871" cy="36933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/>
                <a:t>Item Deployment</a:t>
              </a:r>
              <a:endParaRPr lang="ko-KR" altLang="en-US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8D91EEB-CD8F-4166-9B23-B6813C80861B}"/>
                </a:ext>
              </a:extLst>
            </p:cNvPr>
            <p:cNvSpPr txBox="1"/>
            <p:nvPr/>
          </p:nvSpPr>
          <p:spPr>
            <a:xfrm>
              <a:off x="-57351" y="4390487"/>
              <a:ext cx="1476756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/>
                <a:t>Association</a:t>
              </a:r>
            </a:p>
            <a:p>
              <a:pPr algn="ctr"/>
              <a:r>
                <a:rPr lang="en-US" altLang="ko-KR" dirty="0"/>
                <a:t>analysis</a:t>
              </a:r>
              <a:endParaRPr lang="ko-KR" altLang="en-US" dirty="0"/>
            </a:p>
          </p:txBody>
        </p:sp>
        <p:sp>
          <p:nvSpPr>
            <p:cNvPr id="8" name="오른쪽 중괄호 7">
              <a:extLst>
                <a:ext uri="{FF2B5EF4-FFF2-40B4-BE49-F238E27FC236}">
                  <a16:creationId xmlns:a16="http://schemas.microsoft.com/office/drawing/2014/main" id="{97E628AE-F4CB-4413-BCB8-BCCE3AF2767A}"/>
                </a:ext>
              </a:extLst>
            </p:cNvPr>
            <p:cNvSpPr/>
            <p:nvPr/>
          </p:nvSpPr>
          <p:spPr>
            <a:xfrm>
              <a:off x="5992783" y="3449361"/>
              <a:ext cx="279336" cy="2685431"/>
            </a:xfrm>
            <a:prstGeom prst="rightBrace">
              <a:avLst/>
            </a:prstGeom>
            <a:ln w="285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92D050"/>
                </a:solidFill>
              </a:endParaRPr>
            </a:p>
          </p:txBody>
        </p:sp>
        <p:sp>
          <p:nvSpPr>
            <p:cNvPr id="35" name="오른쪽 중괄호 34">
              <a:extLst>
                <a:ext uri="{FF2B5EF4-FFF2-40B4-BE49-F238E27FC236}">
                  <a16:creationId xmlns:a16="http://schemas.microsoft.com/office/drawing/2014/main" id="{2241ADBE-F8D3-43ED-B102-B852F59929F9}"/>
                </a:ext>
              </a:extLst>
            </p:cNvPr>
            <p:cNvSpPr/>
            <p:nvPr/>
          </p:nvSpPr>
          <p:spPr>
            <a:xfrm rot="16200000">
              <a:off x="4430006" y="1839137"/>
              <a:ext cx="279336" cy="2685431"/>
            </a:xfrm>
            <a:prstGeom prst="rightBrace">
              <a:avLst/>
            </a:prstGeom>
            <a:ln w="28575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92D050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459D98A5-AC46-4C1F-844D-01485A72075A}"/>
                    </a:ext>
                  </a:extLst>
                </p:cNvPr>
                <p:cNvSpPr txBox="1"/>
                <p:nvPr/>
              </p:nvSpPr>
              <p:spPr>
                <a:xfrm>
                  <a:off x="5823511" y="2655830"/>
                  <a:ext cx="1427644" cy="64633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b="1">
                      <a:solidFill>
                        <a:srgbClr val="92D050"/>
                      </a:solidFill>
                    </a:rPr>
                    <a:t>Options</a:t>
                  </a:r>
                </a:p>
                <a:p>
                  <a:pPr algn="ctr"/>
                  <a:r>
                    <a:rPr lang="en-US" altLang="ko-KR" b="1">
                      <a:solidFill>
                        <a:srgbClr val="92D050"/>
                      </a:solidFill>
                    </a:rPr>
                    <a:t>m</a:t>
                  </a:r>
                  <a14:m>
                    <m:oMath xmlns:m="http://schemas.openxmlformats.org/officeDocument/2006/math">
                      <m:r>
                        <a:rPr lang="en-US" altLang="ko-KR" b="1" i="1" smtClean="0">
                          <a:solidFill>
                            <a:srgbClr val="92D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a14:m>
                  <a:r>
                    <a:rPr lang="en-US" altLang="ko-KR" b="1">
                      <a:solidFill>
                        <a:srgbClr val="92D050"/>
                      </a:solidFill>
                    </a:rPr>
                    <a:t>n matrix</a:t>
                  </a:r>
                  <a:endParaRPr lang="ko-KR" altLang="en-US" b="1">
                    <a:solidFill>
                      <a:srgbClr val="92D050"/>
                    </a:solidFill>
                  </a:endParaRPr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459D98A5-AC46-4C1F-844D-01485A72075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23511" y="2655830"/>
                  <a:ext cx="1427644" cy="646331"/>
                </a:xfrm>
                <a:prstGeom prst="rect">
                  <a:avLst/>
                </a:prstGeom>
                <a:blipFill>
                  <a:blip r:embed="rId5"/>
                  <a:stretch>
                    <a:fillRect l="-427" t="-5660" r="-427" b="-14151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2174016-3464-4449-9E58-EF3ACA4A17AC}"/>
                </a:ext>
              </a:extLst>
            </p:cNvPr>
            <p:cNvSpPr txBox="1"/>
            <p:nvPr/>
          </p:nvSpPr>
          <p:spPr>
            <a:xfrm>
              <a:off x="-57351" y="3440541"/>
              <a:ext cx="147675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/>
                <a:t>Dataset</a:t>
              </a:r>
              <a:endParaRPr lang="ko-KR" altLang="en-US" dirty="0"/>
            </a:p>
          </p:txBody>
        </p:sp>
        <p:cxnSp>
          <p:nvCxnSpPr>
            <p:cNvPr id="27" name="직선 화살표 연결선 26">
              <a:extLst>
                <a:ext uri="{FF2B5EF4-FFF2-40B4-BE49-F238E27FC236}">
                  <a16:creationId xmlns:a16="http://schemas.microsoft.com/office/drawing/2014/main" id="{B175385D-B883-481E-AF3A-9AA29A253A85}"/>
                </a:ext>
              </a:extLst>
            </p:cNvPr>
            <p:cNvCxnSpPr>
              <a:cxnSpLocks/>
            </p:cNvCxnSpPr>
            <p:nvPr/>
          </p:nvCxnSpPr>
          <p:spPr>
            <a:xfrm>
              <a:off x="651087" y="3819808"/>
              <a:ext cx="0" cy="570679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67A9C12D-56C8-452C-ADBE-50D3B5EAC0CC}"/>
                </a:ext>
              </a:extLst>
            </p:cNvPr>
            <p:cNvSpPr/>
            <p:nvPr/>
          </p:nvSpPr>
          <p:spPr>
            <a:xfrm>
              <a:off x="1557389" y="4900500"/>
              <a:ext cx="307005" cy="307005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1887905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979FF54-D449-49B4-B6AF-0FBF4E5A8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06F79-321D-440B-81D1-3409D93E33A7}" type="slidenum">
              <a:rPr lang="ko-KR" altLang="en-US" smtClean="0"/>
              <a:pPr/>
              <a:t>6</a:t>
            </a:fld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2C198CE1-E256-4DB4-969C-3737E1F483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Problem formulation - RPS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082B471-2B8C-4972-8168-4F19A2254EA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07963" y="955953"/>
            <a:ext cx="8794721" cy="5305771"/>
          </a:xfrm>
        </p:spPr>
        <p:txBody>
          <a:bodyPr>
            <a:normAutofit/>
          </a:bodyPr>
          <a:lstStyle/>
          <a:p>
            <a:pPr lvl="1">
              <a:lnSpc>
                <a:spcPct val="100000"/>
              </a:lnSpc>
            </a:pPr>
            <a:endParaRPr lang="en-US" altLang="ko-KR" dirty="0"/>
          </a:p>
          <a:p>
            <a:pPr>
              <a:lnSpc>
                <a:spcPct val="100000"/>
              </a:lnSpc>
            </a:pPr>
            <a:endParaRPr lang="ko-KR" altLang="en-US" dirty="0"/>
          </a:p>
        </p:txBody>
      </p:sp>
      <p:sp>
        <p:nvSpPr>
          <p:cNvPr id="28" name="텍스트 개체 틀 3">
            <a:extLst>
              <a:ext uri="{FF2B5EF4-FFF2-40B4-BE49-F238E27FC236}">
                <a16:creationId xmlns:a16="http://schemas.microsoft.com/office/drawing/2014/main" id="{604E0542-660E-45C0-A644-F26F73A7355C}"/>
              </a:ext>
            </a:extLst>
          </p:cNvPr>
          <p:cNvSpPr txBox="1">
            <a:spLocks/>
          </p:cNvSpPr>
          <p:nvPr/>
        </p:nvSpPr>
        <p:spPr>
          <a:xfrm>
            <a:off x="207963" y="955954"/>
            <a:ext cx="8794721" cy="53945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v"/>
              <a:defRPr sz="1800" kern="120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600" kern="120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Calibri" panose="020F0502020204030204" pitchFamily="34" charset="0"/>
              <a:buChar char="‒"/>
              <a:defRPr sz="1400" kern="120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ko-KR" dirty="0"/>
              <a:t>Replenishment Pod Selection(RPS)</a:t>
            </a:r>
            <a:endParaRPr lang="en-US" altLang="ko-KR" baseline="30000" dirty="0"/>
          </a:p>
          <a:p>
            <a:pPr lvl="1">
              <a:lnSpc>
                <a:spcPct val="100000"/>
              </a:lnSpc>
            </a:pPr>
            <a:r>
              <a:rPr lang="en-US" altLang="ko-KR" dirty="0"/>
              <a:t>Goal: Select an appropriate pod after order assignment</a:t>
            </a:r>
          </a:p>
          <a:p>
            <a:pPr lvl="1">
              <a:lnSpc>
                <a:spcPct val="100000"/>
              </a:lnSpc>
            </a:pPr>
            <a:r>
              <a:rPr lang="en-US" altLang="ko-KR" dirty="0"/>
              <a:t>Default option : Random, Emptiest, Nearest, Least-Demand, Class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altLang="ko-KR" dirty="0"/>
              <a:t>	</a:t>
            </a:r>
            <a:r>
              <a:rPr lang="en-US" altLang="ko-KR" b="1" dirty="0"/>
              <a:t>⇒ </a:t>
            </a:r>
            <a:r>
              <a:rPr lang="en-US" altLang="ko-KR" sz="1400" b="1" dirty="0"/>
              <a:t>No RPS decision rule based on item Similarity in </a:t>
            </a:r>
            <a:r>
              <a:rPr lang="en-US" altLang="ko-KR" sz="1400" b="1" dirty="0" err="1"/>
              <a:t>RAWSim</a:t>
            </a:r>
            <a:r>
              <a:rPr lang="en-US" altLang="ko-KR" sz="1400" b="1" dirty="0"/>
              <a:t>-O</a:t>
            </a:r>
            <a:endParaRPr lang="en-US" altLang="ko-KR" b="1" dirty="0"/>
          </a:p>
          <a:p>
            <a:pPr lvl="1">
              <a:lnSpc>
                <a:spcPct val="100000"/>
              </a:lnSpc>
            </a:pPr>
            <a:endParaRPr lang="en-US" altLang="ko-KR" dirty="0"/>
          </a:p>
          <a:p>
            <a:pPr lvl="1">
              <a:lnSpc>
                <a:spcPct val="100000"/>
              </a:lnSpc>
            </a:pPr>
            <a:r>
              <a:rPr lang="en-US" altLang="ko-KR" dirty="0"/>
              <a:t>Existing research</a:t>
            </a:r>
            <a:r>
              <a:rPr lang="en-US" altLang="ko-KR" baseline="30000" dirty="0"/>
              <a:t>1</a:t>
            </a:r>
          </a:p>
          <a:p>
            <a:pPr lvl="2">
              <a:lnSpc>
                <a:spcPct val="100000"/>
              </a:lnSpc>
            </a:pPr>
            <a:r>
              <a:rPr lang="en-US" altLang="ko-KR" dirty="0"/>
              <a:t>Calculate Similarity value of Items from Frequency (Clustering)</a:t>
            </a:r>
          </a:p>
          <a:p>
            <a:pPr lvl="2">
              <a:lnSpc>
                <a:spcPct val="100000"/>
              </a:lnSpc>
            </a:pPr>
            <a:r>
              <a:rPr lang="en-US" altLang="ko-KR" dirty="0"/>
              <a:t>Maximize the Sum</a:t>
            </a:r>
            <a:r>
              <a:rPr lang="ko-KR" altLang="en-US" dirty="0"/>
              <a:t> </a:t>
            </a:r>
            <a:r>
              <a:rPr lang="en-US" altLang="ko-KR" dirty="0"/>
              <a:t>of</a:t>
            </a:r>
            <a:r>
              <a:rPr lang="ko-KR" altLang="en-US" dirty="0"/>
              <a:t> </a:t>
            </a:r>
            <a:r>
              <a:rPr lang="en-US" altLang="ko-KR" dirty="0"/>
              <a:t>similarity</a:t>
            </a:r>
            <a:r>
              <a:rPr lang="ko-KR" altLang="en-US" dirty="0"/>
              <a:t> </a:t>
            </a:r>
            <a:r>
              <a:rPr lang="en-US" altLang="ko-KR" dirty="0"/>
              <a:t>values</a:t>
            </a:r>
          </a:p>
          <a:p>
            <a:pPr marL="914400" lvl="2" indent="0">
              <a:lnSpc>
                <a:spcPct val="100000"/>
              </a:lnSpc>
              <a:buNone/>
            </a:pPr>
            <a:r>
              <a:rPr lang="en-US" altLang="ko-KR" b="1" dirty="0"/>
              <a:t>⇒  Utilized only simple cases , </a:t>
            </a:r>
            <a:r>
              <a:rPr lang="en-US" altLang="ko-KR" sz="1400" b="1" dirty="0"/>
              <a:t>Not real-life data</a:t>
            </a:r>
          </a:p>
          <a:p>
            <a:pPr lvl="2">
              <a:lnSpc>
                <a:spcPct val="100000"/>
              </a:lnSpc>
            </a:pPr>
            <a:endParaRPr lang="en-US" altLang="ko-KR" dirty="0"/>
          </a:p>
          <a:p>
            <a:pPr lvl="2">
              <a:lnSpc>
                <a:spcPct val="100000"/>
              </a:lnSpc>
            </a:pPr>
            <a:endParaRPr lang="en-US" altLang="ko-KR" dirty="0"/>
          </a:p>
          <a:p>
            <a:pPr lvl="1">
              <a:lnSpc>
                <a:spcPct val="100000"/>
              </a:lnSpc>
            </a:pPr>
            <a:r>
              <a:rPr lang="en-US" altLang="ko-KR" dirty="0"/>
              <a:t>Our project</a:t>
            </a:r>
          </a:p>
          <a:p>
            <a:pPr lvl="2"/>
            <a:r>
              <a:rPr lang="en-US" altLang="ko-KR" sz="1600" dirty="0"/>
              <a:t>Modify item distribution on </a:t>
            </a:r>
            <a:r>
              <a:rPr lang="en-US" altLang="ko-KR" sz="1600" dirty="0" err="1"/>
              <a:t>RAWSim</a:t>
            </a:r>
            <a:r>
              <a:rPr lang="en-US" altLang="ko-KR" sz="1600" dirty="0"/>
              <a:t>-O</a:t>
            </a:r>
            <a:endParaRPr lang="en-US" altLang="ko-KR" sz="1000" dirty="0"/>
          </a:p>
          <a:p>
            <a:pPr lvl="3">
              <a:lnSpc>
                <a:spcPct val="100000"/>
              </a:lnSpc>
            </a:pPr>
            <a:r>
              <a:rPr lang="en-US" altLang="ko-KR" dirty="0"/>
              <a:t>SKU size, item distribution, Order distribution </a:t>
            </a:r>
          </a:p>
          <a:p>
            <a:pPr lvl="3">
              <a:lnSpc>
                <a:spcPct val="100000"/>
              </a:lnSpc>
            </a:pPr>
            <a:r>
              <a:rPr lang="en-US" altLang="ko-KR" dirty="0"/>
              <a:t>Based on Real Dataset</a:t>
            </a:r>
          </a:p>
          <a:p>
            <a:pPr lvl="3">
              <a:lnSpc>
                <a:spcPct val="100000"/>
              </a:lnSpc>
            </a:pPr>
            <a:endParaRPr lang="en-US" altLang="ko-KR" sz="1600" dirty="0"/>
          </a:p>
          <a:p>
            <a:pPr lvl="2">
              <a:lnSpc>
                <a:spcPct val="100000"/>
              </a:lnSpc>
            </a:pPr>
            <a:r>
              <a:rPr lang="en-US" altLang="ko-KR" sz="1600" dirty="0"/>
              <a:t>Add decision rule of Controllers</a:t>
            </a: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324CECBF-02CA-4B0D-AC0A-3B4247C001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8747" y="3197958"/>
            <a:ext cx="3442637" cy="910504"/>
          </a:xfrm>
          <a:prstGeom prst="rect">
            <a:avLst/>
          </a:prstGeom>
        </p:spPr>
      </p:pic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D273C25-8361-48EE-AFAD-7F01BEFFC7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6664" y="6268540"/>
            <a:ext cx="8794720" cy="165242"/>
          </a:xfrm>
        </p:spPr>
        <p:txBody>
          <a:bodyPr/>
          <a:lstStyle/>
          <a:p>
            <a:r>
              <a:rPr lang="en-US" altLang="ko-K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1 Kim, H. J., </a:t>
            </a:r>
            <a:r>
              <a:rPr lang="en-US" altLang="ko-KR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Pais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C., &amp; Shen, Z. J. M. (2020). Item Assignment Problem in a Robotic Mobile Fulfillment System. </a:t>
            </a:r>
            <a:r>
              <a:rPr lang="en-US" altLang="ko-KR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IEEE Transactions on Automation Science and Engineering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-US" altLang="ko-KR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17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(4), 1854-1867.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854451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979FF54-D449-49B4-B6AF-0FBF4E5A8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06F79-321D-440B-81D1-3409D93E33A7}" type="slidenum">
              <a:rPr lang="ko-KR" altLang="en-US" smtClean="0"/>
              <a:pPr/>
              <a:t>7</a:t>
            </a:fld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2C198CE1-E256-4DB4-969C-3737E1F483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Problem formulation - PSA</a:t>
            </a:r>
            <a:endParaRPr lang="ko-KR" altLang="en-US" dirty="0"/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D1222096-C1B5-401D-AEE9-72596DDF7466}"/>
              </a:ext>
            </a:extLst>
          </p:cNvPr>
          <p:cNvGrpSpPr/>
          <p:nvPr/>
        </p:nvGrpSpPr>
        <p:grpSpPr>
          <a:xfrm>
            <a:off x="2307433" y="929805"/>
            <a:ext cx="4731391" cy="1878677"/>
            <a:chOff x="2289431" y="929805"/>
            <a:chExt cx="4731391" cy="1878677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6B40B6F6-4F04-4E66-BBAA-2FF6D60F74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1138" b="4672"/>
            <a:stretch/>
          </p:blipFill>
          <p:spPr>
            <a:xfrm>
              <a:off x="2289431" y="929805"/>
              <a:ext cx="4731391" cy="1878677"/>
            </a:xfrm>
            <a:prstGeom prst="rect">
              <a:avLst/>
            </a:prstGeom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8A22F15C-D427-4385-935E-18373AE1EBBE}"/>
                </a:ext>
              </a:extLst>
            </p:cNvPr>
            <p:cNvSpPr/>
            <p:nvPr/>
          </p:nvSpPr>
          <p:spPr>
            <a:xfrm>
              <a:off x="5242034" y="2471315"/>
              <a:ext cx="512379" cy="331076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F3B7F83D-F720-472E-BD8E-621132F996B8}"/>
              </a:ext>
            </a:extLst>
          </p:cNvPr>
          <p:cNvGrpSpPr/>
          <p:nvPr/>
        </p:nvGrpSpPr>
        <p:grpSpPr>
          <a:xfrm>
            <a:off x="1606428" y="2966844"/>
            <a:ext cx="7590688" cy="3407855"/>
            <a:chOff x="1588426" y="2966844"/>
            <a:chExt cx="7590688" cy="3407855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EE8161DD-06C4-4E20-9AA8-95B19D5606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16294"/>
            <a:stretch/>
          </p:blipFill>
          <p:spPr>
            <a:xfrm>
              <a:off x="1588426" y="3231018"/>
              <a:ext cx="5967148" cy="3135798"/>
            </a:xfrm>
            <a:prstGeom prst="rect">
              <a:avLst/>
            </a:prstGeom>
          </p:spPr>
        </p:pic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995C8CA8-9B78-49C1-AAF6-93814A582D9A}"/>
                </a:ext>
              </a:extLst>
            </p:cNvPr>
            <p:cNvSpPr/>
            <p:nvPr/>
          </p:nvSpPr>
          <p:spPr>
            <a:xfrm>
              <a:off x="6960662" y="4056018"/>
              <a:ext cx="413420" cy="413420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7" name="직선 화살표 연결선 6">
              <a:extLst>
                <a:ext uri="{FF2B5EF4-FFF2-40B4-BE49-F238E27FC236}">
                  <a16:creationId xmlns:a16="http://schemas.microsoft.com/office/drawing/2014/main" id="{389D8931-F5C7-4E1C-87B1-9BC5C9E192E1}"/>
                </a:ext>
              </a:extLst>
            </p:cNvPr>
            <p:cNvCxnSpPr>
              <a:cxnSpLocks/>
              <a:stCxn id="11" idx="2"/>
            </p:cNvCxnSpPr>
            <p:nvPr/>
          </p:nvCxnSpPr>
          <p:spPr>
            <a:xfrm flipH="1" flipV="1">
              <a:off x="5804290" y="3682540"/>
              <a:ext cx="1156372" cy="580188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52B28568-5C19-4A7F-B99B-E630C602E63B}"/>
                </a:ext>
              </a:extLst>
            </p:cNvPr>
            <p:cNvGrpSpPr/>
            <p:nvPr/>
          </p:nvGrpSpPr>
          <p:grpSpPr>
            <a:xfrm>
              <a:off x="7713329" y="5501047"/>
              <a:ext cx="1091712" cy="873652"/>
              <a:chOff x="7713329" y="5501047"/>
              <a:chExt cx="1091712" cy="873652"/>
            </a:xfrm>
          </p:grpSpPr>
          <p:pic>
            <p:nvPicPr>
              <p:cNvPr id="21" name="그림 20">
                <a:extLst>
                  <a:ext uri="{FF2B5EF4-FFF2-40B4-BE49-F238E27FC236}">
                    <a16:creationId xmlns:a16="http://schemas.microsoft.com/office/drawing/2014/main" id="{B719125A-46A1-4CF9-8081-87C105705F9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56002" t="85588" r="32357" b="2800"/>
              <a:stretch/>
            </p:blipFill>
            <p:spPr>
              <a:xfrm>
                <a:off x="7713329" y="5501047"/>
                <a:ext cx="694640" cy="434998"/>
              </a:xfrm>
              <a:prstGeom prst="rect">
                <a:avLst/>
              </a:prstGeom>
            </p:spPr>
          </p:pic>
          <p:pic>
            <p:nvPicPr>
              <p:cNvPr id="23" name="그림 22">
                <a:extLst>
                  <a:ext uri="{FF2B5EF4-FFF2-40B4-BE49-F238E27FC236}">
                    <a16:creationId xmlns:a16="http://schemas.microsoft.com/office/drawing/2014/main" id="{2ACE35F9-81CC-41C8-8613-23EC3CB5C1C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71156" t="85588" r="10548" b="2406"/>
              <a:stretch/>
            </p:blipFill>
            <p:spPr>
              <a:xfrm>
                <a:off x="7713329" y="5924943"/>
                <a:ext cx="1091712" cy="449756"/>
              </a:xfrm>
              <a:prstGeom prst="rect">
                <a:avLst/>
              </a:prstGeom>
            </p:spPr>
          </p:pic>
          <p:pic>
            <p:nvPicPr>
              <p:cNvPr id="24" name="그림 23">
                <a:extLst>
                  <a:ext uri="{FF2B5EF4-FFF2-40B4-BE49-F238E27FC236}">
                    <a16:creationId xmlns:a16="http://schemas.microsoft.com/office/drawing/2014/main" id="{E918321D-6191-4D50-9FA7-3A2D46E1DD2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86118" t="69910" r="495" b="16294"/>
              <a:stretch/>
            </p:blipFill>
            <p:spPr>
              <a:xfrm>
                <a:off x="8374380" y="5501047"/>
                <a:ext cx="430661" cy="423896"/>
              </a:xfrm>
              <a:prstGeom prst="rect">
                <a:avLst/>
              </a:prstGeom>
            </p:spPr>
          </p:pic>
        </p:grpSp>
        <p:cxnSp>
          <p:nvCxnSpPr>
            <p:cNvPr id="25" name="직선 화살표 연결선 24">
              <a:extLst>
                <a:ext uri="{FF2B5EF4-FFF2-40B4-BE49-F238E27FC236}">
                  <a16:creationId xmlns:a16="http://schemas.microsoft.com/office/drawing/2014/main" id="{99FD5FDC-7C7B-4D2D-BD07-DDE77B44B8C2}"/>
                </a:ext>
              </a:extLst>
            </p:cNvPr>
            <p:cNvCxnSpPr>
              <a:cxnSpLocks/>
              <a:stCxn id="11" idx="2"/>
            </p:cNvCxnSpPr>
            <p:nvPr/>
          </p:nvCxnSpPr>
          <p:spPr>
            <a:xfrm flipH="1">
              <a:off x="4655127" y="4262728"/>
              <a:ext cx="2305535" cy="451522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화살표 연결선 27">
              <a:extLst>
                <a:ext uri="{FF2B5EF4-FFF2-40B4-BE49-F238E27FC236}">
                  <a16:creationId xmlns:a16="http://schemas.microsoft.com/office/drawing/2014/main" id="{188A1172-4870-4676-9D26-7131631DC9F1}"/>
                </a:ext>
              </a:extLst>
            </p:cNvPr>
            <p:cNvCxnSpPr>
              <a:cxnSpLocks/>
              <a:stCxn id="11" idx="2"/>
            </p:cNvCxnSpPr>
            <p:nvPr/>
          </p:nvCxnSpPr>
          <p:spPr>
            <a:xfrm flipH="1">
              <a:off x="3655296" y="4262728"/>
              <a:ext cx="3305366" cy="1662215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EFE2FD83-8235-46EE-963F-2BBA35308460}"/>
                </a:ext>
              </a:extLst>
            </p:cNvPr>
            <p:cNvSpPr/>
            <p:nvPr/>
          </p:nvSpPr>
          <p:spPr>
            <a:xfrm>
              <a:off x="3142211" y="3350029"/>
              <a:ext cx="856211" cy="2851266"/>
            </a:xfrm>
            <a:prstGeom prst="rect">
              <a:avLst/>
            </a:prstGeom>
            <a:noFill/>
            <a:ln w="3810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56142836-D488-4AAD-B9D9-D4C52A02D4AA}"/>
                </a:ext>
              </a:extLst>
            </p:cNvPr>
            <p:cNvSpPr/>
            <p:nvPr/>
          </p:nvSpPr>
          <p:spPr>
            <a:xfrm>
              <a:off x="4132293" y="3350029"/>
              <a:ext cx="856211" cy="2851266"/>
            </a:xfrm>
            <a:prstGeom prst="rect">
              <a:avLst/>
            </a:prstGeom>
            <a:noFill/>
            <a:ln w="3810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FC40B2C9-D7F2-44CB-9C15-8F6181A27094}"/>
                </a:ext>
              </a:extLst>
            </p:cNvPr>
            <p:cNvSpPr/>
            <p:nvPr/>
          </p:nvSpPr>
          <p:spPr>
            <a:xfrm>
              <a:off x="5114369" y="3350029"/>
              <a:ext cx="856211" cy="2851266"/>
            </a:xfrm>
            <a:prstGeom prst="rect">
              <a:avLst/>
            </a:prstGeom>
            <a:noFill/>
            <a:ln w="3810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C57CE63F-32B1-432A-9E30-44669D208DCB}"/>
                </a:ext>
              </a:extLst>
            </p:cNvPr>
            <p:cNvSpPr txBox="1"/>
            <p:nvPr/>
          </p:nvSpPr>
          <p:spPr>
            <a:xfrm>
              <a:off x="3092178" y="2966844"/>
              <a:ext cx="987486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>
                  <a:solidFill>
                    <a:srgbClr val="92D050"/>
                  </a:solidFill>
                </a:rPr>
                <a:t>Option 1</a:t>
              </a:r>
              <a:endParaRPr lang="ko-KR" altLang="en-US" sz="1600" b="1">
                <a:solidFill>
                  <a:srgbClr val="92D050"/>
                </a:solidFill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AC00DFBD-B7DC-4F22-B0C8-A7CEE084D92F}"/>
                </a:ext>
              </a:extLst>
            </p:cNvPr>
            <p:cNvSpPr txBox="1"/>
            <p:nvPr/>
          </p:nvSpPr>
          <p:spPr>
            <a:xfrm>
              <a:off x="4078257" y="2966844"/>
              <a:ext cx="987486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>
                  <a:solidFill>
                    <a:srgbClr val="92D050"/>
                  </a:solidFill>
                </a:rPr>
                <a:t>Option 2</a:t>
              </a:r>
              <a:endParaRPr lang="ko-KR" altLang="en-US" sz="1600" b="1">
                <a:solidFill>
                  <a:srgbClr val="92D050"/>
                </a:solidFill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13C90EB-66AB-4DA2-81D1-B1972A1BCD6B}"/>
                </a:ext>
              </a:extLst>
            </p:cNvPr>
            <p:cNvSpPr txBox="1"/>
            <p:nvPr/>
          </p:nvSpPr>
          <p:spPr>
            <a:xfrm>
              <a:off x="5064336" y="2966844"/>
              <a:ext cx="987486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>
                  <a:solidFill>
                    <a:srgbClr val="92D050"/>
                  </a:solidFill>
                </a:rPr>
                <a:t>Option 3</a:t>
              </a:r>
              <a:endParaRPr lang="ko-KR" altLang="en-US" sz="1600" b="1">
                <a:solidFill>
                  <a:srgbClr val="92D050"/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38FC65A-AA9C-423A-BE7A-400C63B4484D}"/>
                </a:ext>
              </a:extLst>
            </p:cNvPr>
            <p:cNvSpPr txBox="1"/>
            <p:nvPr/>
          </p:nvSpPr>
          <p:spPr>
            <a:xfrm>
              <a:off x="5291912" y="4135673"/>
              <a:ext cx="1573582" cy="36933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/>
                <a:t>Arrangemenet</a:t>
              </a:r>
              <a:endParaRPr lang="ko-KR" altLang="en-US"/>
            </a:p>
          </p:txBody>
        </p:sp>
        <p:cxnSp>
          <p:nvCxnSpPr>
            <p:cNvPr id="65" name="연결선: 꺾임 64">
              <a:extLst>
                <a:ext uri="{FF2B5EF4-FFF2-40B4-BE49-F238E27FC236}">
                  <a16:creationId xmlns:a16="http://schemas.microsoft.com/office/drawing/2014/main" id="{6BF9A335-EFB3-4B4F-9363-E50B467545BA}"/>
                </a:ext>
              </a:extLst>
            </p:cNvPr>
            <p:cNvCxnSpPr>
              <a:cxnSpLocks/>
              <a:stCxn id="69" idx="1"/>
              <a:endCxn id="34" idx="0"/>
            </p:cNvCxnSpPr>
            <p:nvPr/>
          </p:nvCxnSpPr>
          <p:spPr>
            <a:xfrm rot="10800000" flipV="1">
              <a:off x="6078703" y="3736285"/>
              <a:ext cx="1460302" cy="399388"/>
            </a:xfrm>
            <a:prstGeom prst="bentConnector2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5B8C0CBA-1320-481B-AA3D-39198DAF3C60}"/>
                </a:ext>
              </a:extLst>
            </p:cNvPr>
            <p:cNvSpPr txBox="1"/>
            <p:nvPr/>
          </p:nvSpPr>
          <p:spPr>
            <a:xfrm>
              <a:off x="7539005" y="3305398"/>
              <a:ext cx="1640109" cy="86177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/>
                <a:t>Order</a:t>
              </a:r>
            </a:p>
            <a:p>
              <a:pPr algn="ctr"/>
              <a:r>
                <a:rPr lang="en-US" altLang="ko-KR" sz="1600" dirty="0"/>
                <a:t>&amp;</a:t>
              </a:r>
            </a:p>
            <a:p>
              <a:pPr algn="ctr"/>
              <a:r>
                <a:rPr lang="en-US" altLang="ko-KR" sz="1600" dirty="0"/>
                <a:t>Pods constitution</a:t>
              </a:r>
              <a:endParaRPr lang="ko-KR" altLang="en-US" sz="1600" dirty="0"/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416A959E-728E-4FC7-8044-DA0BB9449E2C}"/>
                </a:ext>
              </a:extLst>
            </p:cNvPr>
            <p:cNvSpPr/>
            <p:nvPr/>
          </p:nvSpPr>
          <p:spPr>
            <a:xfrm>
              <a:off x="1951899" y="3674372"/>
              <a:ext cx="413420" cy="413420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7" name="직선 화살표 연결선 26">
              <a:extLst>
                <a:ext uri="{FF2B5EF4-FFF2-40B4-BE49-F238E27FC236}">
                  <a16:creationId xmlns:a16="http://schemas.microsoft.com/office/drawing/2014/main" id="{61B1A0A7-EB54-4952-AD56-C4EE7CB01B5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65319" y="3548702"/>
              <a:ext cx="2883621" cy="332380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화살표 연결선 28">
              <a:extLst>
                <a:ext uri="{FF2B5EF4-FFF2-40B4-BE49-F238E27FC236}">
                  <a16:creationId xmlns:a16="http://schemas.microsoft.com/office/drawing/2014/main" id="{64FB76D9-7CFB-4611-A2FE-5D678E817C20}"/>
                </a:ext>
              </a:extLst>
            </p:cNvPr>
            <p:cNvCxnSpPr>
              <a:cxnSpLocks/>
              <a:stCxn id="26" idx="6"/>
            </p:cNvCxnSpPr>
            <p:nvPr/>
          </p:nvCxnSpPr>
          <p:spPr>
            <a:xfrm>
              <a:off x="2365319" y="3881082"/>
              <a:ext cx="1920973" cy="368974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화살표 연결선 29">
              <a:extLst>
                <a:ext uri="{FF2B5EF4-FFF2-40B4-BE49-F238E27FC236}">
                  <a16:creationId xmlns:a16="http://schemas.microsoft.com/office/drawing/2014/main" id="{A953E986-D70A-4DB5-A854-6638519FE386}"/>
                </a:ext>
              </a:extLst>
            </p:cNvPr>
            <p:cNvCxnSpPr>
              <a:cxnSpLocks/>
              <a:stCxn id="26" idx="6"/>
            </p:cNvCxnSpPr>
            <p:nvPr/>
          </p:nvCxnSpPr>
          <p:spPr>
            <a:xfrm>
              <a:off x="2365319" y="3881082"/>
              <a:ext cx="1289977" cy="1422438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626620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979FF54-D449-49B4-B6AF-0FBF4E5A8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06F79-321D-440B-81D1-3409D93E33A7}" type="slidenum">
              <a:rPr lang="ko-KR" altLang="en-US" smtClean="0"/>
              <a:pPr/>
              <a:t>8</a:t>
            </a:fld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2C198CE1-E256-4DB4-969C-3737E1F483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Problem formulation - PSA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082B471-2B8C-4972-8168-4F19A2254EA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07963" y="955953"/>
            <a:ext cx="8794721" cy="530577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dirty="0"/>
              <a:t>Pod Storage Assignment (PSA)</a:t>
            </a:r>
            <a:endParaRPr lang="en-US" altLang="ko-KR" baseline="30000" dirty="0"/>
          </a:p>
          <a:p>
            <a:pPr lvl="1">
              <a:lnSpc>
                <a:spcPct val="100000"/>
              </a:lnSpc>
            </a:pPr>
            <a:r>
              <a:rPr lang="en-US" altLang="ko-KR" dirty="0"/>
              <a:t>Goal: Determine the most efficient storage location when pods go back</a:t>
            </a:r>
          </a:p>
          <a:p>
            <a:pPr lvl="1">
              <a:lnSpc>
                <a:spcPct val="100000"/>
              </a:lnSpc>
            </a:pPr>
            <a:endParaRPr lang="en-US" altLang="ko-KR" dirty="0"/>
          </a:p>
          <a:p>
            <a:pPr lvl="1">
              <a:lnSpc>
                <a:spcPct val="100000"/>
              </a:lnSpc>
            </a:pPr>
            <a:r>
              <a:rPr lang="en-US" altLang="ko-KR" dirty="0"/>
              <a:t>Default option (Limitation)</a:t>
            </a:r>
          </a:p>
          <a:p>
            <a:pPr lvl="2">
              <a:lnSpc>
                <a:spcPct val="100000"/>
              </a:lnSpc>
            </a:pPr>
            <a:r>
              <a:rPr lang="en-US" altLang="ko-KR" dirty="0"/>
              <a:t>Random, Fixed, Nearest, Station-Based, Class</a:t>
            </a:r>
          </a:p>
          <a:p>
            <a:pPr lvl="2">
              <a:lnSpc>
                <a:spcPct val="100000"/>
              </a:lnSpc>
            </a:pPr>
            <a:endParaRPr lang="en-US" altLang="ko-KR" dirty="0"/>
          </a:p>
          <a:p>
            <a:pPr lvl="1">
              <a:lnSpc>
                <a:spcPct val="100000"/>
              </a:lnSpc>
            </a:pPr>
            <a:r>
              <a:rPr lang="en-US" altLang="ko-KR" dirty="0"/>
              <a:t>Our project:</a:t>
            </a:r>
          </a:p>
          <a:p>
            <a:pPr lvl="2">
              <a:lnSpc>
                <a:spcPct val="100000"/>
              </a:lnSpc>
            </a:pPr>
            <a:r>
              <a:rPr lang="en-US" altLang="ko-KR" dirty="0"/>
              <a:t>Input(Features)</a:t>
            </a:r>
          </a:p>
          <a:p>
            <a:pPr lvl="3">
              <a:lnSpc>
                <a:spcPct val="100000"/>
              </a:lnSpc>
            </a:pPr>
            <a:r>
              <a:rPr lang="en-US" altLang="ko-KR" dirty="0"/>
              <a:t>Frequency(# of pick order and replenishment order)</a:t>
            </a:r>
          </a:p>
          <a:p>
            <a:pPr lvl="3">
              <a:lnSpc>
                <a:spcPct val="100000"/>
              </a:lnSpc>
            </a:pPr>
            <a:r>
              <a:rPr lang="en-US" altLang="ko-KR" dirty="0"/>
              <a:t>Remaining items in a Pod</a:t>
            </a:r>
          </a:p>
          <a:p>
            <a:pPr lvl="3">
              <a:lnSpc>
                <a:spcPct val="100000"/>
              </a:lnSpc>
            </a:pPr>
            <a:endParaRPr lang="en-US" altLang="ko-KR" dirty="0"/>
          </a:p>
          <a:p>
            <a:pPr lvl="2">
              <a:lnSpc>
                <a:spcPct val="100000"/>
              </a:lnSpc>
            </a:pPr>
            <a:r>
              <a:rPr lang="en-US" altLang="ko-KR" dirty="0"/>
              <a:t>Output</a:t>
            </a:r>
          </a:p>
          <a:p>
            <a:pPr lvl="3">
              <a:lnSpc>
                <a:spcPct val="100000"/>
              </a:lnSpc>
            </a:pPr>
            <a:r>
              <a:rPr lang="en-US" altLang="ko-KR" dirty="0"/>
              <a:t>3 part of the storage area</a:t>
            </a:r>
          </a:p>
          <a:p>
            <a:pPr lvl="1">
              <a:lnSpc>
                <a:spcPct val="100000"/>
              </a:lnSpc>
            </a:pPr>
            <a:endParaRPr lang="en-US" altLang="ko-KR" dirty="0"/>
          </a:p>
          <a:p>
            <a:pPr>
              <a:lnSpc>
                <a:spcPct val="100000"/>
              </a:lnSpc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089270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979FF54-D449-49B4-B6AF-0FBF4E5A8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06F79-321D-440B-81D1-3409D93E33A7}" type="slidenum">
              <a:rPr lang="ko-KR" altLang="en-US" smtClean="0"/>
              <a:pPr/>
              <a:t>9</a:t>
            </a:fld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2C198CE1-E256-4DB4-969C-3737E1F483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Problem formulation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082B471-2B8C-4972-8168-4F19A2254EA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07963" y="955953"/>
            <a:ext cx="8794721" cy="5305771"/>
          </a:xfrm>
        </p:spPr>
        <p:txBody>
          <a:bodyPr>
            <a:normAutofit/>
          </a:bodyPr>
          <a:lstStyle/>
          <a:p>
            <a:pPr lvl="1">
              <a:lnSpc>
                <a:spcPct val="100000"/>
              </a:lnSpc>
            </a:pPr>
            <a:endParaRPr lang="en-US" altLang="ko-KR" dirty="0"/>
          </a:p>
          <a:p>
            <a:pPr marL="0" indent="0" algn="ctr">
              <a:lnSpc>
                <a:spcPct val="100000"/>
              </a:lnSpc>
              <a:buNone/>
            </a:pPr>
            <a:endParaRPr lang="ko-KR" altLang="en-US" dirty="0"/>
          </a:p>
        </p:txBody>
      </p:sp>
      <p:sp>
        <p:nvSpPr>
          <p:cNvPr id="110" name="텍스트 개체 틀 3">
            <a:extLst>
              <a:ext uri="{FF2B5EF4-FFF2-40B4-BE49-F238E27FC236}">
                <a16:creationId xmlns:a16="http://schemas.microsoft.com/office/drawing/2014/main" id="{608CD3FE-56BC-4D14-85FA-6E80384A9BB8}"/>
              </a:ext>
            </a:extLst>
          </p:cNvPr>
          <p:cNvSpPr txBox="1">
            <a:spLocks/>
          </p:cNvSpPr>
          <p:nvPr/>
        </p:nvSpPr>
        <p:spPr>
          <a:xfrm>
            <a:off x="207963" y="955954"/>
            <a:ext cx="8794721" cy="53381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v"/>
              <a:defRPr sz="1800" kern="120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1600" kern="120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Calibri" panose="020F0502020204030204" pitchFamily="34" charset="0"/>
              <a:buChar char="‒"/>
              <a:defRPr sz="1400" kern="120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Flow chart of the Project</a:t>
            </a:r>
          </a:p>
          <a:p>
            <a:endParaRPr lang="ko-KR" altLang="en-US" dirty="0"/>
          </a:p>
        </p:txBody>
      </p:sp>
      <p:grpSp>
        <p:nvGrpSpPr>
          <p:cNvPr id="187" name="그룹 186">
            <a:extLst>
              <a:ext uri="{FF2B5EF4-FFF2-40B4-BE49-F238E27FC236}">
                <a16:creationId xmlns:a16="http://schemas.microsoft.com/office/drawing/2014/main" id="{8BFF9857-4872-4232-ABA1-D5D4D23D55F4}"/>
              </a:ext>
            </a:extLst>
          </p:cNvPr>
          <p:cNvGrpSpPr/>
          <p:nvPr/>
        </p:nvGrpSpPr>
        <p:grpSpPr>
          <a:xfrm>
            <a:off x="693286" y="1406251"/>
            <a:ext cx="7824073" cy="4855473"/>
            <a:chOff x="312864" y="1368183"/>
            <a:chExt cx="7824073" cy="4855473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FCEC0A47-0EB0-45AD-A256-1AC8890C30B4}"/>
                </a:ext>
              </a:extLst>
            </p:cNvPr>
            <p:cNvSpPr/>
            <p:nvPr/>
          </p:nvSpPr>
          <p:spPr bwMode="auto">
            <a:xfrm>
              <a:off x="452195" y="2272481"/>
              <a:ext cx="1984248" cy="371053"/>
            </a:xfrm>
            <a:prstGeom prst="roundRect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609600" marR="0" indent="-609600" algn="ctr" defTabSz="914400" rtl="0" eaLnBrk="1" fontAlgn="base" latinLnBrk="1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ko-KR" sz="1400" dirty="0">
                  <a:latin typeface="Arial" charset="0"/>
                  <a:ea typeface="휴먼편지체" pitchFamily="18" charset="-127"/>
                </a:rPr>
                <a:t>Data pre-processing</a:t>
              </a:r>
              <a:endParaRPr kumimoji="1" lang="ko-KR" altLang="en-US" sz="1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휴먼편지체" pitchFamily="18" charset="-127"/>
              </a:endParaRPr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1E34C255-E35B-4974-BB8E-EB0EB91FE91F}"/>
                </a:ext>
              </a:extLst>
            </p:cNvPr>
            <p:cNvSpPr/>
            <p:nvPr/>
          </p:nvSpPr>
          <p:spPr bwMode="auto">
            <a:xfrm>
              <a:off x="5396932" y="5752472"/>
              <a:ext cx="2740005" cy="471184"/>
            </a:xfrm>
            <a:prstGeom prst="roundRect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609600" marR="0" indent="-609600" algn="ctr" defTabSz="914400" rtl="0" eaLnBrk="1" fontAlgn="base" latinLnBrk="1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ko-KR" sz="1400" dirty="0">
                  <a:latin typeface="Arial" charset="0"/>
                  <a:ea typeface="휴먼편지체" pitchFamily="18" charset="-127"/>
                </a:rPr>
                <a:t>Result &amp; Conclusion</a:t>
              </a:r>
              <a:endParaRPr kumimoji="1" lang="ko-KR" altLang="en-US" sz="1400" dirty="0">
                <a:latin typeface="Arial" charset="0"/>
                <a:ea typeface="휴먼편지체" pitchFamily="18" charset="-127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A029D837-6C77-43C0-9014-CD771F83258A}"/>
                </a:ext>
              </a:extLst>
            </p:cNvPr>
            <p:cNvSpPr txBox="1"/>
            <p:nvPr/>
          </p:nvSpPr>
          <p:spPr>
            <a:xfrm>
              <a:off x="312864" y="1368183"/>
              <a:ext cx="226290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/>
                <a:t>Dataset from Kaggle</a:t>
              </a:r>
            </a:p>
            <a:p>
              <a:pPr algn="ctr"/>
              <a:r>
                <a:rPr lang="en-US" altLang="ko-KR" sz="1600" dirty="0"/>
                <a:t>(3,000,000) </a:t>
              </a:r>
              <a:endParaRPr lang="ko-KR" altLang="en-US" sz="1600" dirty="0"/>
            </a:p>
          </p:txBody>
        </p:sp>
        <p:cxnSp>
          <p:nvCxnSpPr>
            <p:cNvPr id="53" name="직선 화살표 연결선 52">
              <a:extLst>
                <a:ext uri="{FF2B5EF4-FFF2-40B4-BE49-F238E27FC236}">
                  <a16:creationId xmlns:a16="http://schemas.microsoft.com/office/drawing/2014/main" id="{F3AC4374-9D07-4E2A-9351-5B03497F4707}"/>
                </a:ext>
              </a:extLst>
            </p:cNvPr>
            <p:cNvCxnSpPr>
              <a:cxnSpLocks/>
              <a:stCxn id="51" idx="2"/>
              <a:endCxn id="9" idx="0"/>
            </p:cNvCxnSpPr>
            <p:nvPr/>
          </p:nvCxnSpPr>
          <p:spPr>
            <a:xfrm>
              <a:off x="1444319" y="1952958"/>
              <a:ext cx="0" cy="319523"/>
            </a:xfrm>
            <a:prstGeom prst="straightConnector1">
              <a:avLst/>
            </a:prstGeom>
            <a:ln w="127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4" name="그룹 173">
              <a:extLst>
                <a:ext uri="{FF2B5EF4-FFF2-40B4-BE49-F238E27FC236}">
                  <a16:creationId xmlns:a16="http://schemas.microsoft.com/office/drawing/2014/main" id="{F26D4F69-55BF-49EC-A87E-24FF27A9E375}"/>
                </a:ext>
              </a:extLst>
            </p:cNvPr>
            <p:cNvGrpSpPr/>
            <p:nvPr/>
          </p:nvGrpSpPr>
          <p:grpSpPr>
            <a:xfrm>
              <a:off x="2673615" y="2893717"/>
              <a:ext cx="2382339" cy="2229250"/>
              <a:chOff x="3380380" y="2832510"/>
              <a:chExt cx="2382339" cy="2229250"/>
            </a:xfrm>
          </p:grpSpPr>
          <p:sp>
            <p:nvSpPr>
              <p:cNvPr id="11" name="사각형: 둥근 모서리 10">
                <a:extLst>
                  <a:ext uri="{FF2B5EF4-FFF2-40B4-BE49-F238E27FC236}">
                    <a16:creationId xmlns:a16="http://schemas.microsoft.com/office/drawing/2014/main" id="{1F24C86B-6562-4C08-97D4-8770F7C10D9C}"/>
                  </a:ext>
                </a:extLst>
              </p:cNvPr>
              <p:cNvSpPr/>
              <p:nvPr/>
            </p:nvSpPr>
            <p:spPr bwMode="auto">
              <a:xfrm>
                <a:off x="3380380" y="2832510"/>
                <a:ext cx="2382339" cy="815467"/>
              </a:xfrm>
              <a:prstGeom prst="roundRect">
                <a:avLst/>
              </a:prstGeom>
              <a:noFill/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609600" indent="-609600" algn="ctr" defTabSz="914400" fontAlgn="base" latinLnBrk="1">
                  <a:spcBef>
                    <a:spcPct val="20000"/>
                  </a:spcBef>
                  <a:spcAft>
                    <a:spcPct val="0"/>
                  </a:spcAft>
                </a:pPr>
                <a:r>
                  <a:rPr kumimoji="1" lang="en-US" altLang="ko-KR" sz="1400" dirty="0">
                    <a:latin typeface="Arial" charset="0"/>
                    <a:ea typeface="휴먼편지체" pitchFamily="18" charset="-127"/>
                  </a:rPr>
                  <a:t>Association Analysis</a:t>
                </a:r>
              </a:p>
              <a:p>
                <a:pPr marL="609600" indent="-609600" algn="ctr" defTabSz="914400" fontAlgn="base" latinLnBrk="1">
                  <a:spcBef>
                    <a:spcPct val="20000"/>
                  </a:spcBef>
                  <a:spcAft>
                    <a:spcPct val="0"/>
                  </a:spcAft>
                </a:pPr>
                <a:r>
                  <a:rPr kumimoji="1" lang="en-US" altLang="ko-KR" sz="1400" dirty="0">
                    <a:latin typeface="Arial" charset="0"/>
                    <a:ea typeface="휴먼편지체" pitchFamily="18" charset="-127"/>
                  </a:rPr>
                  <a:t>( Market Basket Analysis </a:t>
                </a:r>
              </a:p>
              <a:p>
                <a:pPr marL="609600" indent="-609600" algn="ctr" defTabSz="914400" fontAlgn="base" latinLnBrk="1">
                  <a:spcBef>
                    <a:spcPct val="20000"/>
                  </a:spcBef>
                  <a:spcAft>
                    <a:spcPct val="0"/>
                  </a:spcAft>
                </a:pPr>
                <a:r>
                  <a:rPr kumimoji="1" lang="en-US" altLang="ko-KR" sz="1400" dirty="0">
                    <a:latin typeface="Arial" charset="0"/>
                    <a:ea typeface="휴먼편지체" pitchFamily="18" charset="-127"/>
                  </a:rPr>
                  <a:t>by </a:t>
                </a:r>
                <a:r>
                  <a:rPr kumimoji="1" lang="en-US" altLang="ko-KR" sz="1400" dirty="0" err="1">
                    <a:latin typeface="Arial" charset="0"/>
                    <a:ea typeface="휴먼편지체" pitchFamily="18" charset="-127"/>
                  </a:rPr>
                  <a:t>Apriori</a:t>
                </a:r>
                <a:r>
                  <a:rPr kumimoji="1" lang="en-US" altLang="ko-KR" sz="1400" dirty="0">
                    <a:latin typeface="Arial" charset="0"/>
                    <a:ea typeface="휴먼편지체" pitchFamily="18" charset="-127"/>
                  </a:rPr>
                  <a:t> algorithm </a:t>
                </a:r>
                <a:r>
                  <a:rPr kumimoji="1" lang="en-US" altLang="ko-KR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  <a:ea typeface="휴먼편지체" pitchFamily="18" charset="-127"/>
                  </a:rPr>
                  <a:t>)</a:t>
                </a:r>
                <a:endParaRPr kumimoji="1" lang="ko-KR" altLang="en-US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휴먼편지체" pitchFamily="18" charset="-127"/>
                </a:endParaRPr>
              </a:p>
            </p:txBody>
          </p:sp>
          <p:cxnSp>
            <p:nvCxnSpPr>
              <p:cNvPr id="12" name="직선 화살표 연결선 11">
                <a:extLst>
                  <a:ext uri="{FF2B5EF4-FFF2-40B4-BE49-F238E27FC236}">
                    <a16:creationId xmlns:a16="http://schemas.microsoft.com/office/drawing/2014/main" id="{77137C55-791A-40CA-BE4D-1DB67BAF0E19}"/>
                  </a:ext>
                </a:extLst>
              </p:cNvPr>
              <p:cNvCxnSpPr>
                <a:cxnSpLocks/>
                <a:stCxn id="11" idx="2"/>
                <a:endCxn id="13" idx="0"/>
              </p:cNvCxnSpPr>
              <p:nvPr/>
            </p:nvCxnSpPr>
            <p:spPr bwMode="auto">
              <a:xfrm flipH="1">
                <a:off x="4566118" y="3647977"/>
                <a:ext cx="5432" cy="323957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사각형: 둥근 모서리 12">
                <a:extLst>
                  <a:ext uri="{FF2B5EF4-FFF2-40B4-BE49-F238E27FC236}">
                    <a16:creationId xmlns:a16="http://schemas.microsoft.com/office/drawing/2014/main" id="{91E6FDFB-654F-4F7F-8787-AC2103FB0DDD}"/>
                  </a:ext>
                </a:extLst>
              </p:cNvPr>
              <p:cNvSpPr/>
              <p:nvPr/>
            </p:nvSpPr>
            <p:spPr bwMode="auto">
              <a:xfrm>
                <a:off x="3463787" y="3971934"/>
                <a:ext cx="2204661" cy="408768"/>
              </a:xfrm>
              <a:prstGeom prst="roundRect">
                <a:avLst/>
              </a:prstGeom>
              <a:noFill/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609600" marR="0" indent="-609600" algn="ctr" defTabSz="914400" rtl="0" eaLnBrk="1" fontAlgn="base" latinLnBrk="1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1" lang="en-US" altLang="ko-KR" sz="1400" dirty="0">
                    <a:latin typeface="Arial" charset="0"/>
                    <a:ea typeface="휴먼편지체" pitchFamily="18" charset="-127"/>
                  </a:rPr>
                  <a:t>Modified RPS algorithm</a:t>
                </a:r>
                <a:endParaRPr kumimoji="1" lang="ko-KR" altLang="en-US" sz="1400" dirty="0">
                  <a:latin typeface="Arial" charset="0"/>
                  <a:ea typeface="휴먼편지체" pitchFamily="18" charset="-127"/>
                </a:endParaRPr>
              </a:p>
            </p:txBody>
          </p:sp>
          <p:cxnSp>
            <p:nvCxnSpPr>
              <p:cNvPr id="14" name="직선 화살표 연결선 13">
                <a:extLst>
                  <a:ext uri="{FF2B5EF4-FFF2-40B4-BE49-F238E27FC236}">
                    <a16:creationId xmlns:a16="http://schemas.microsoft.com/office/drawing/2014/main" id="{070CEB23-E7CB-40AD-AD11-C29BE94E7FCA}"/>
                  </a:ext>
                </a:extLst>
              </p:cNvPr>
              <p:cNvCxnSpPr>
                <a:cxnSpLocks/>
                <a:stCxn id="13" idx="2"/>
                <a:endCxn id="58" idx="0"/>
              </p:cNvCxnSpPr>
              <p:nvPr/>
            </p:nvCxnSpPr>
            <p:spPr bwMode="auto">
              <a:xfrm>
                <a:off x="4566118" y="4380702"/>
                <a:ext cx="0" cy="32395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" name="사각형: 둥근 모서리 57">
                <a:extLst>
                  <a:ext uri="{FF2B5EF4-FFF2-40B4-BE49-F238E27FC236}">
                    <a16:creationId xmlns:a16="http://schemas.microsoft.com/office/drawing/2014/main" id="{4FF6593F-1764-4928-96BB-D232EBB7E22E}"/>
                  </a:ext>
                </a:extLst>
              </p:cNvPr>
              <p:cNvSpPr/>
              <p:nvPr/>
            </p:nvSpPr>
            <p:spPr bwMode="auto">
              <a:xfrm>
                <a:off x="3945803" y="4704660"/>
                <a:ext cx="1240629" cy="357100"/>
              </a:xfrm>
              <a:prstGeom prst="roundRect">
                <a:avLst/>
              </a:prstGeom>
              <a:noFill/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609600" marR="0" indent="-609600" algn="ctr" defTabSz="914400" rtl="0" eaLnBrk="1" fontAlgn="base" latinLnBrk="1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1" lang="en-US" altLang="ko-KR" sz="1400" dirty="0">
                    <a:latin typeface="Arial" charset="0"/>
                    <a:ea typeface="휴먼편지체" pitchFamily="18" charset="-127"/>
                  </a:rPr>
                  <a:t>Simulation</a:t>
                </a:r>
                <a:endParaRPr kumimoji="1" lang="ko-KR" altLang="en-US" sz="1400" dirty="0">
                  <a:latin typeface="Arial" charset="0"/>
                  <a:ea typeface="휴먼편지체" pitchFamily="18" charset="-127"/>
                </a:endParaRPr>
              </a:p>
            </p:txBody>
          </p:sp>
        </p:grpSp>
        <p:grpSp>
          <p:nvGrpSpPr>
            <p:cNvPr id="180" name="그룹 179">
              <a:extLst>
                <a:ext uri="{FF2B5EF4-FFF2-40B4-BE49-F238E27FC236}">
                  <a16:creationId xmlns:a16="http://schemas.microsoft.com/office/drawing/2014/main" id="{BAC68BBF-7224-4BFB-A14D-6C7A97506192}"/>
                </a:ext>
              </a:extLst>
            </p:cNvPr>
            <p:cNvGrpSpPr/>
            <p:nvPr/>
          </p:nvGrpSpPr>
          <p:grpSpPr>
            <a:xfrm>
              <a:off x="5707195" y="4033140"/>
              <a:ext cx="2119480" cy="1089825"/>
              <a:chOff x="5707195" y="4033140"/>
              <a:chExt cx="2119480" cy="1089825"/>
            </a:xfrm>
          </p:grpSpPr>
          <p:sp>
            <p:nvSpPr>
              <p:cNvPr id="71" name="사각형: 둥근 모서리 70">
                <a:extLst>
                  <a:ext uri="{FF2B5EF4-FFF2-40B4-BE49-F238E27FC236}">
                    <a16:creationId xmlns:a16="http://schemas.microsoft.com/office/drawing/2014/main" id="{6031C54A-BDFB-40CA-9F28-BB8C3FC8C618}"/>
                  </a:ext>
                </a:extLst>
              </p:cNvPr>
              <p:cNvSpPr/>
              <p:nvPr/>
            </p:nvSpPr>
            <p:spPr bwMode="auto">
              <a:xfrm>
                <a:off x="5707195" y="4033140"/>
                <a:ext cx="2119480" cy="408768"/>
              </a:xfrm>
              <a:prstGeom prst="roundRect">
                <a:avLst/>
              </a:prstGeom>
              <a:noFill/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609600" marR="0" indent="-609600" algn="ctr" defTabSz="914400" rtl="0" eaLnBrk="1" fontAlgn="base" latinLnBrk="1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1" lang="en-US" altLang="ko-KR" sz="1400" dirty="0">
                    <a:latin typeface="Arial" charset="0"/>
                    <a:ea typeface="휴먼편지체" pitchFamily="18" charset="-127"/>
                  </a:rPr>
                  <a:t>Modified PSA algorithm </a:t>
                </a:r>
                <a:endParaRPr kumimoji="1" lang="ko-KR" altLang="en-US" sz="1400" dirty="0">
                  <a:latin typeface="Arial" charset="0"/>
                  <a:ea typeface="휴먼편지체" pitchFamily="18" charset="-127"/>
                </a:endParaRPr>
              </a:p>
            </p:txBody>
          </p:sp>
          <p:cxnSp>
            <p:nvCxnSpPr>
              <p:cNvPr id="72" name="직선 화살표 연결선 71">
                <a:extLst>
                  <a:ext uri="{FF2B5EF4-FFF2-40B4-BE49-F238E27FC236}">
                    <a16:creationId xmlns:a16="http://schemas.microsoft.com/office/drawing/2014/main" id="{E8D7E96E-0BA2-4D87-93BC-725D539F94FD}"/>
                  </a:ext>
                </a:extLst>
              </p:cNvPr>
              <p:cNvCxnSpPr>
                <a:cxnSpLocks/>
                <a:stCxn id="71" idx="2"/>
                <a:endCxn id="73" idx="0"/>
              </p:cNvCxnSpPr>
              <p:nvPr/>
            </p:nvCxnSpPr>
            <p:spPr bwMode="auto">
              <a:xfrm>
                <a:off x="6766935" y="4441908"/>
                <a:ext cx="1" cy="32395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3" name="사각형: 둥근 모서리 72">
                <a:extLst>
                  <a:ext uri="{FF2B5EF4-FFF2-40B4-BE49-F238E27FC236}">
                    <a16:creationId xmlns:a16="http://schemas.microsoft.com/office/drawing/2014/main" id="{A319E648-2A3C-4CE1-A9AD-BBB7DA2F6967}"/>
                  </a:ext>
                </a:extLst>
              </p:cNvPr>
              <p:cNvSpPr/>
              <p:nvPr/>
            </p:nvSpPr>
            <p:spPr bwMode="auto">
              <a:xfrm>
                <a:off x="6124193" y="4765866"/>
                <a:ext cx="1285485" cy="357099"/>
              </a:xfrm>
              <a:prstGeom prst="roundRect">
                <a:avLst/>
              </a:prstGeom>
              <a:noFill/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609600" marR="0" indent="-609600" algn="ctr" defTabSz="914400" rtl="0" eaLnBrk="1" fontAlgn="base" latinLnBrk="1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1" lang="en-US" altLang="ko-KR" sz="1400" dirty="0">
                    <a:latin typeface="Arial" charset="0"/>
                    <a:ea typeface="휴먼편지체" pitchFamily="18" charset="-127"/>
                  </a:rPr>
                  <a:t>Simulation</a:t>
                </a:r>
                <a:endParaRPr kumimoji="1" lang="ko-KR" altLang="en-US" sz="1400" dirty="0">
                  <a:latin typeface="Arial" charset="0"/>
                  <a:ea typeface="휴먼편지체" pitchFamily="18" charset="-127"/>
                </a:endParaRPr>
              </a:p>
            </p:txBody>
          </p:sp>
        </p:grpSp>
        <p:cxnSp>
          <p:nvCxnSpPr>
            <p:cNvPr id="91" name="연결선: 꺾임 90">
              <a:extLst>
                <a:ext uri="{FF2B5EF4-FFF2-40B4-BE49-F238E27FC236}">
                  <a16:creationId xmlns:a16="http://schemas.microsoft.com/office/drawing/2014/main" id="{E0566E6A-0A73-4B39-B9F7-A68C942A651E}"/>
                </a:ext>
              </a:extLst>
            </p:cNvPr>
            <p:cNvCxnSpPr>
              <a:cxnSpLocks/>
              <a:stCxn id="9" idx="3"/>
              <a:endCxn id="71" idx="0"/>
            </p:cNvCxnSpPr>
            <p:nvPr/>
          </p:nvCxnSpPr>
          <p:spPr>
            <a:xfrm>
              <a:off x="2436443" y="2458008"/>
              <a:ext cx="4330492" cy="1575132"/>
            </a:xfrm>
            <a:prstGeom prst="bentConnector2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연결선: 꺾임 95">
              <a:extLst>
                <a:ext uri="{FF2B5EF4-FFF2-40B4-BE49-F238E27FC236}">
                  <a16:creationId xmlns:a16="http://schemas.microsoft.com/office/drawing/2014/main" id="{32681E16-88A4-445B-947F-CF7362C28466}"/>
                </a:ext>
              </a:extLst>
            </p:cNvPr>
            <p:cNvCxnSpPr>
              <a:cxnSpLocks/>
              <a:stCxn id="9" idx="3"/>
              <a:endCxn id="11" idx="0"/>
            </p:cNvCxnSpPr>
            <p:nvPr/>
          </p:nvCxnSpPr>
          <p:spPr>
            <a:xfrm>
              <a:off x="2436443" y="2458008"/>
              <a:ext cx="1428342" cy="435709"/>
            </a:xfrm>
            <a:prstGeom prst="bentConnector2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E48851C6-AE06-43F5-A892-28B8338B1AF6}"/>
                </a:ext>
              </a:extLst>
            </p:cNvPr>
            <p:cNvSpPr txBox="1"/>
            <p:nvPr/>
          </p:nvSpPr>
          <p:spPr>
            <a:xfrm>
              <a:off x="4961683" y="2118592"/>
              <a:ext cx="17314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/>
                <a:t>Frequency based</a:t>
              </a:r>
              <a:endParaRPr lang="ko-KR" altLang="en-US" sz="1400" dirty="0"/>
            </a:p>
          </p:txBody>
        </p:sp>
        <p:sp>
          <p:nvSpPr>
            <p:cNvPr id="176" name="TextBox 175">
              <a:extLst>
                <a:ext uri="{FF2B5EF4-FFF2-40B4-BE49-F238E27FC236}">
                  <a16:creationId xmlns:a16="http://schemas.microsoft.com/office/drawing/2014/main" id="{9AEC294F-0E03-4C76-9F04-F33B22E26D46}"/>
                </a:ext>
              </a:extLst>
            </p:cNvPr>
            <p:cNvSpPr txBox="1"/>
            <p:nvPr/>
          </p:nvSpPr>
          <p:spPr>
            <a:xfrm>
              <a:off x="2373321" y="2134050"/>
              <a:ext cx="17314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/>
                <a:t>Similarity based</a:t>
              </a:r>
              <a:endParaRPr lang="ko-KR" altLang="en-US" sz="1400" dirty="0"/>
            </a:p>
          </p:txBody>
        </p:sp>
        <p:cxnSp>
          <p:nvCxnSpPr>
            <p:cNvPr id="181" name="연결선: 꺾임 180">
              <a:extLst>
                <a:ext uri="{FF2B5EF4-FFF2-40B4-BE49-F238E27FC236}">
                  <a16:creationId xmlns:a16="http://schemas.microsoft.com/office/drawing/2014/main" id="{837D4E65-6BB7-4D17-A9BA-CE3EFAC88A83}"/>
                </a:ext>
              </a:extLst>
            </p:cNvPr>
            <p:cNvCxnSpPr>
              <a:cxnSpLocks/>
              <a:stCxn id="73" idx="2"/>
              <a:endCxn id="15" idx="0"/>
            </p:cNvCxnSpPr>
            <p:nvPr/>
          </p:nvCxnSpPr>
          <p:spPr>
            <a:xfrm rot="5400000">
              <a:off x="6452183" y="5437718"/>
              <a:ext cx="629507" cy="1"/>
            </a:xfrm>
            <a:prstGeom prst="bentConnector3">
              <a:avLst>
                <a:gd name="adj1" fmla="val 50000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연결선: 꺾임 183">
              <a:extLst>
                <a:ext uri="{FF2B5EF4-FFF2-40B4-BE49-F238E27FC236}">
                  <a16:creationId xmlns:a16="http://schemas.microsoft.com/office/drawing/2014/main" id="{BE7C7EFC-4449-4118-9CB0-B1928E28E68E}"/>
                </a:ext>
              </a:extLst>
            </p:cNvPr>
            <p:cNvCxnSpPr>
              <a:cxnSpLocks/>
              <a:stCxn id="58" idx="2"/>
              <a:endCxn id="15" idx="1"/>
            </p:cNvCxnSpPr>
            <p:nvPr/>
          </p:nvCxnSpPr>
          <p:spPr>
            <a:xfrm rot="16200000" flipH="1">
              <a:off x="4195594" y="4786725"/>
              <a:ext cx="865097" cy="1537579"/>
            </a:xfrm>
            <a:prstGeom prst="bentConnector2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33253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2268</TotalTime>
  <Words>1253</Words>
  <Application>Microsoft Office PowerPoint</Application>
  <PresentationFormat>화면 슬라이드 쇼(4:3)</PresentationFormat>
  <Paragraphs>283</Paragraphs>
  <Slides>17</Slides>
  <Notes>12</Notes>
  <HiddenSlides>0</HiddenSlides>
  <MMClips>1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6" baseType="lpstr">
      <vt:lpstr>나눔바른고딕</vt:lpstr>
      <vt:lpstr>맑은 고딕</vt:lpstr>
      <vt:lpstr>맑은 고딕</vt:lpstr>
      <vt:lpstr>Arial</vt:lpstr>
      <vt:lpstr>Calibri</vt:lpstr>
      <vt:lpstr>Calibri Light</vt:lpstr>
      <vt:lpstr>Cambria Math</vt:lpstr>
      <vt:lpstr>Wingdings</vt:lpstr>
      <vt:lpstr>Office 테마</vt:lpstr>
      <vt:lpstr>2021 MLP Robotic Mobile Fulfillment System </vt:lpstr>
      <vt:lpstr>Contents</vt:lpstr>
      <vt:lpstr>1. Project Introduction – RMFS</vt:lpstr>
      <vt:lpstr>1. Project Introduction – RMFS</vt:lpstr>
      <vt:lpstr>2. Problem formulation - RPS</vt:lpstr>
      <vt:lpstr>2. Problem formulation - RPS</vt:lpstr>
      <vt:lpstr>2. Problem formulation - PSA</vt:lpstr>
      <vt:lpstr>2. Problem formulation - PSA</vt:lpstr>
      <vt:lpstr>2. Problem formulation</vt:lpstr>
      <vt:lpstr>3. Data</vt:lpstr>
      <vt:lpstr>3. Data</vt:lpstr>
      <vt:lpstr>3. Data</vt:lpstr>
      <vt:lpstr>3. Data</vt:lpstr>
      <vt:lpstr>4. Method</vt:lpstr>
      <vt:lpstr>4. Method</vt:lpstr>
      <vt:lpstr>4. Method</vt:lpstr>
      <vt:lpstr>5. Expected Outcomes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현우 이</dc:creator>
  <cp:lastModifiedBy>이현우</cp:lastModifiedBy>
  <cp:revision>332</cp:revision>
  <dcterms:created xsi:type="dcterms:W3CDTF">2021-01-05T02:57:38Z</dcterms:created>
  <dcterms:modified xsi:type="dcterms:W3CDTF">2021-04-16T08:30:35Z</dcterms:modified>
</cp:coreProperties>
</file>